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325" r:id="rId4"/>
    <p:sldId id="258" r:id="rId5"/>
    <p:sldId id="259" r:id="rId6"/>
    <p:sldId id="260" r:id="rId7"/>
    <p:sldId id="326" r:id="rId8"/>
    <p:sldId id="261" r:id="rId9"/>
    <p:sldId id="262" r:id="rId10"/>
    <p:sldId id="263" r:id="rId11"/>
    <p:sldId id="268" r:id="rId12"/>
    <p:sldId id="269" r:id="rId13"/>
    <p:sldId id="270" r:id="rId14"/>
    <p:sldId id="271" r:id="rId15"/>
    <p:sldId id="272" r:id="rId16"/>
    <p:sldId id="327" r:id="rId17"/>
    <p:sldId id="275" r:id="rId18"/>
    <p:sldId id="276" r:id="rId19"/>
    <p:sldId id="277" r:id="rId20"/>
    <p:sldId id="279" r:id="rId21"/>
    <p:sldId id="280" r:id="rId22"/>
    <p:sldId id="281" r:id="rId23"/>
    <p:sldId id="282" r:id="rId24"/>
    <p:sldId id="328" r:id="rId25"/>
    <p:sldId id="318" r:id="rId26"/>
    <p:sldId id="319" r:id="rId27"/>
    <p:sldId id="294" r:id="rId28"/>
    <p:sldId id="330" r:id="rId29"/>
    <p:sldId id="320" r:id="rId30"/>
    <p:sldId id="322" r:id="rId31"/>
    <p:sldId id="297" r:id="rId32"/>
    <p:sldId id="302" r:id="rId33"/>
    <p:sldId id="321" r:id="rId34"/>
    <p:sldId id="329" r:id="rId35"/>
    <p:sldId id="323" r:id="rId36"/>
    <p:sldId id="324" r:id="rId37"/>
    <p:sldId id="31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B067"/>
    <a:srgbClr val="0088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94"/>
    <p:restoredTop sz="81824"/>
  </p:normalViewPr>
  <p:slideViewPr>
    <p:cSldViewPr snapToGrid="0" snapToObjects="1">
      <p:cViewPr varScale="1">
        <p:scale>
          <a:sx n="102" d="100"/>
          <a:sy n="102" d="100"/>
        </p:scale>
        <p:origin x="1072" y="192"/>
      </p:cViewPr>
      <p:guideLst/>
    </p:cSldViewPr>
  </p:slideViewPr>
  <p:notesTextViewPr>
    <p:cViewPr>
      <p:scale>
        <a:sx n="1" d="1"/>
        <a:sy n="1" d="1"/>
      </p:scale>
      <p:origin x="0" y="-264"/>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EBD9D6-FF63-8B43-9792-82C2856574E7}" type="datetimeFigureOut">
              <a:rPr lang="en-US" smtClean="0"/>
              <a:t>8/30/18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A7B8F-9A95-E040-BAF3-19EF68958462}" type="slidenum">
              <a:rPr lang="en-US" smtClean="0"/>
              <a:t>‹#›</a:t>
            </a:fld>
            <a:endParaRPr lang="en-US"/>
          </a:p>
        </p:txBody>
      </p:sp>
    </p:spTree>
    <p:extLst>
      <p:ext uri="{BB962C8B-B14F-4D97-AF65-F5344CB8AC3E}">
        <p14:creationId xmlns:p14="http://schemas.microsoft.com/office/powerpoint/2010/main" val="68204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p>
          <a:p>
            <a:r>
              <a:rPr lang="en-US" dirty="0" smtClean="0"/>
              <a:t>Today</a:t>
            </a:r>
            <a:r>
              <a:rPr lang="en-US" baseline="0" dirty="0" smtClean="0"/>
              <a:t> I’ll tell you about some particular examples of Bayesian Neural Networks</a:t>
            </a:r>
          </a:p>
          <a:p>
            <a:r>
              <a:rPr lang="en-US" baseline="0" dirty="0" smtClean="0"/>
              <a:t>Dima </a:t>
            </a:r>
            <a:r>
              <a:rPr lang="en-US" baseline="0" dirty="0" err="1" smtClean="0"/>
              <a:t>Molchanov</a:t>
            </a:r>
            <a:r>
              <a:rPr lang="en-US" baseline="0" dirty="0" smtClean="0"/>
              <a:t> has already told you about concept of Bayesian Neural Networks but now we will discuss them in details</a:t>
            </a:r>
          </a:p>
          <a:p>
            <a:r>
              <a:rPr lang="en-US" baseline="0" dirty="0" smtClean="0"/>
              <a:t>And after this lecture there will be the seminar so you can try it by yourself</a:t>
            </a:r>
            <a:endParaRPr lang="en-US" dirty="0"/>
          </a:p>
        </p:txBody>
      </p:sp>
      <p:sp>
        <p:nvSpPr>
          <p:cNvPr id="4" name="Slide Number Placeholder 3"/>
          <p:cNvSpPr>
            <a:spLocks noGrp="1"/>
          </p:cNvSpPr>
          <p:nvPr>
            <p:ph type="sldNum" sz="quarter" idx="10"/>
          </p:nvPr>
        </p:nvSpPr>
        <p:spPr/>
        <p:txBody>
          <a:bodyPr/>
          <a:lstStyle/>
          <a:p>
            <a:fld id="{4A8A7B8F-9A95-E040-BAF3-19EF68958462}" type="slidenum">
              <a:rPr lang="en-US" smtClean="0"/>
              <a:t>1</a:t>
            </a:fld>
            <a:endParaRPr lang="en-US"/>
          </a:p>
        </p:txBody>
      </p:sp>
    </p:spTree>
    <p:extLst>
      <p:ext uri="{BB962C8B-B14F-4D97-AF65-F5344CB8AC3E}">
        <p14:creationId xmlns:p14="http://schemas.microsoft.com/office/powerpoint/2010/main" val="1225531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US" sz="1100" b="0" i="0" u="none" strike="noStrike" cap="none" dirty="0" smtClean="0"/>
              <a:t>So how can we obtain large</a:t>
            </a:r>
            <a:r>
              <a:rPr lang="en-US" sz="1100" b="0" i="0" u="none" strike="noStrike" cap="none" baseline="0" dirty="0" smtClean="0"/>
              <a:t> alphas if in case of large alphas we cannot learn our means?</a:t>
            </a:r>
          </a:p>
          <a:p>
            <a:pPr marL="0" marR="0" lvl="0" indent="0" algn="l" rtl="0">
              <a:spcBef>
                <a:spcPts val="0"/>
              </a:spcBef>
              <a:spcAft>
                <a:spcPts val="0"/>
              </a:spcAft>
              <a:buClr>
                <a:schemeClr val="dk1"/>
              </a:buClr>
              <a:buFont typeface="Arial"/>
              <a:buNone/>
            </a:pPr>
            <a:r>
              <a:rPr lang="en-US" sz="1100" b="0" i="0" u="none" strike="noStrike" cap="none" baseline="0" dirty="0" smtClean="0"/>
              <a:t>If we will use this gradient for large alphas we just can</a:t>
            </a:r>
            <a:r>
              <a:rPr lang="mr-IN" sz="1100" b="0" i="0" u="none" strike="noStrike" cap="none" baseline="0" dirty="0" smtClean="0"/>
              <a:t>’</a:t>
            </a:r>
            <a:r>
              <a:rPr lang="en-US" sz="1100" b="0" i="0" u="none" strike="noStrike" cap="none" baseline="0" dirty="0" smtClean="0"/>
              <a:t>t set our means to zero because of totally random gradients</a:t>
            </a:r>
          </a:p>
          <a:p>
            <a:pPr marL="0" marR="0" lvl="0" indent="0" algn="l" rtl="0">
              <a:spcBef>
                <a:spcPts val="0"/>
              </a:spcBef>
              <a:spcAft>
                <a:spcPts val="0"/>
              </a:spcAft>
              <a:buClr>
                <a:schemeClr val="dk1"/>
              </a:buClr>
              <a:buFont typeface="Arial"/>
              <a:buNone/>
            </a:pPr>
            <a:r>
              <a:rPr lang="en-US" sz="1100" b="0" i="0" u="none" strike="noStrike" cap="none" baseline="0" dirty="0" smtClean="0"/>
              <a:t>And the answer is to use another parameterization of our weights</a:t>
            </a:r>
          </a:p>
          <a:p>
            <a:pPr marL="0" marR="0" lvl="0" indent="0" algn="l" rtl="0">
              <a:spcBef>
                <a:spcPts val="0"/>
              </a:spcBef>
              <a:spcAft>
                <a:spcPts val="0"/>
              </a:spcAft>
              <a:buClr>
                <a:schemeClr val="dk1"/>
              </a:buClr>
              <a:buFont typeface="Arial"/>
              <a:buNone/>
            </a:pPr>
            <a:r>
              <a:rPr lang="en-US" sz="1100" b="0" i="0" u="none" strike="noStrike" cap="none" baseline="0" dirty="0" smtClean="0"/>
              <a:t>Indeed in this parameterization this multiplier has no any noise and we just need to optimize </a:t>
            </a:r>
            <a:r>
              <a:rPr lang="en-US" sz="1100" b="0" i="0" u="none" strike="noStrike" cap="none" baseline="0" dirty="0" err="1" smtClean="0"/>
              <a:t>wrt</a:t>
            </a:r>
            <a:r>
              <a:rPr lang="en-US" sz="1100" b="0" i="0" u="none" strike="noStrike" cap="none" baseline="0" dirty="0" smtClean="0"/>
              <a:t> means and variances</a:t>
            </a:r>
            <a:endParaRPr sz="1100" b="0" i="0" u="none" strike="noStrike" cap="none" dirty="0"/>
          </a:p>
          <a:p>
            <a:pPr marL="0" marR="0" lvl="0" indent="0" algn="l" rtl="0">
              <a:spcBef>
                <a:spcPts val="0"/>
              </a:spcBef>
              <a:spcAft>
                <a:spcPts val="0"/>
              </a:spcAft>
              <a:buClr>
                <a:schemeClr val="dk1"/>
              </a:buClr>
              <a:buFont typeface="Arial"/>
              <a:buNone/>
            </a:pPr>
            <a:endParaRPr sz="1100" b="0" i="0" u="none" strike="noStrike" cap="none" dirty="0"/>
          </a:p>
          <a:p>
            <a:pPr marL="0" marR="0" lvl="0" indent="0" algn="l" rtl="0">
              <a:spcBef>
                <a:spcPts val="0"/>
              </a:spcBef>
              <a:spcAft>
                <a:spcPts val="0"/>
              </a:spcAft>
              <a:buClr>
                <a:schemeClr val="dk1"/>
              </a:buClr>
              <a:buFont typeface="Arial"/>
              <a:buNone/>
            </a:pPr>
            <a:r>
              <a:rPr lang="en" sz="1100" b="0" i="0" u="none" strike="noStrike" cap="none" dirty="0"/>
              <a:t>\</a:t>
            </a:r>
            <a:r>
              <a:rPr lang="en" sz="1100" b="0" i="0" u="none" strike="noStrike" cap="none" dirty="0" err="1"/>
              <a:t>frac</a:t>
            </a:r>
            <a:r>
              <a:rPr lang="en" sz="1100" b="0" i="0" u="none" strike="noStrike" cap="none" dirty="0"/>
              <a:t>{\partial\</a:t>
            </a:r>
            <a:r>
              <a:rPr lang="en" sz="1100" b="0" i="0" u="none" strike="noStrike" cap="none" dirty="0" err="1"/>
              <a:t>mathcal</a:t>
            </a:r>
            <a:r>
              <a:rPr lang="en" sz="1100" b="0" i="0" u="none" strike="noStrike" cap="none" dirty="0"/>
              <a:t>{L}}{\partial w_{</a:t>
            </a:r>
            <a:r>
              <a:rPr lang="en" sz="1100" b="0" i="0" u="none" strike="noStrike" cap="none" dirty="0" err="1"/>
              <a:t>ij</a:t>
            </a:r>
            <a:r>
              <a:rPr lang="en" sz="1100" b="0" i="0" u="none" strike="noStrike" cap="none" dirty="0"/>
              <a:t>}}=\</a:t>
            </a:r>
            <a:r>
              <a:rPr lang="en" sz="1100" b="0" i="0" u="none" strike="noStrike" cap="none" dirty="0" err="1"/>
              <a:t>frac</a:t>
            </a:r>
            <a:r>
              <a:rPr lang="en" sz="1100" b="0" i="0" u="none" strike="noStrike" cap="none" dirty="0"/>
              <a:t>{\partial\</a:t>
            </a:r>
            <a:r>
              <a:rPr lang="en" sz="1100" b="0" i="0" u="none" strike="noStrike" cap="none" dirty="0" err="1"/>
              <a:t>mathcal</a:t>
            </a:r>
            <a:r>
              <a:rPr lang="en" sz="1100" b="0" i="0" u="none" strike="noStrike" cap="none" dirty="0"/>
              <a:t>{L}}{\partial \tilde{w}_{</a:t>
            </a:r>
            <a:r>
              <a:rPr lang="en" sz="1100" b="0" i="0" u="none" strike="noStrike" cap="none" dirty="0" err="1"/>
              <a:t>ij</a:t>
            </a:r>
            <a:r>
              <a:rPr lang="en" sz="1100" b="0" i="0" u="none" strike="noStrike" cap="none" dirty="0"/>
              <a:t>}}\</a:t>
            </a:r>
            <a:r>
              <a:rPr lang="en" sz="1100" b="0" i="0" u="none" strike="noStrike" cap="none" dirty="0" err="1"/>
              <a:t>cdot</a:t>
            </a:r>
            <a:r>
              <a:rPr lang="en" sz="1100" b="0" i="0" u="none" strike="noStrike" cap="none" dirty="0"/>
              <a:t>\</a:t>
            </a:r>
            <a:r>
              <a:rPr lang="en" sz="1100" b="0" i="0" u="none" strike="noStrike" cap="none" dirty="0" err="1"/>
              <a:t>frac</a:t>
            </a:r>
            <a:r>
              <a:rPr lang="en" sz="1100" b="0" i="0" u="none" strike="noStrike" cap="none" dirty="0"/>
              <a:t>{\partial \tilde{w}_{</a:t>
            </a:r>
            <a:r>
              <a:rPr lang="en" sz="1100" b="0" i="0" u="none" strike="noStrike" cap="none" dirty="0" err="1"/>
              <a:t>ij</a:t>
            </a:r>
            <a:r>
              <a:rPr lang="en" sz="1100" b="0" i="0" u="none" strike="noStrike" cap="none" dirty="0"/>
              <a:t>}}{\partial w_{</a:t>
            </a:r>
            <a:r>
              <a:rPr lang="en" sz="1100" b="0" i="0" u="none" strike="noStrike" cap="none" dirty="0" err="1"/>
              <a:t>ij</a:t>
            </a:r>
            <a:r>
              <a:rPr lang="en" sz="1100" b="0" i="0" u="none" strike="noStrike" cap="none" dirty="0"/>
              <a:t>}}</a:t>
            </a:r>
            <a:endParaRPr dirty="0"/>
          </a:p>
          <a:p>
            <a:pPr marL="0" marR="0" lvl="0" indent="0" algn="l" rtl="0">
              <a:spcBef>
                <a:spcPts val="0"/>
              </a:spcBef>
              <a:spcAft>
                <a:spcPts val="0"/>
              </a:spcAft>
              <a:buFont typeface="Arial"/>
              <a:buNone/>
            </a:pPr>
            <a:r>
              <a:rPr lang="en" sz="1100" b="0" i="0" u="none" strike="noStrike" cap="none" dirty="0"/>
              <a:t>\tilde{w}_{</a:t>
            </a:r>
            <a:r>
              <a:rPr lang="en" sz="1100" b="0" i="0" u="none" strike="noStrike" cap="none" dirty="0" err="1"/>
              <a:t>ij</a:t>
            </a:r>
            <a:r>
              <a:rPr lang="en" sz="1100" b="0" i="0" u="none" strike="noStrike" cap="none" dirty="0"/>
              <a:t>}=w_{</a:t>
            </a:r>
            <a:r>
              <a:rPr lang="en" sz="1100" b="0" i="0" u="none" strike="noStrike" cap="none" dirty="0" err="1"/>
              <a:t>ij</a:t>
            </a:r>
            <a:r>
              <a:rPr lang="en" sz="1100" b="0" i="0" u="none" strike="noStrike" cap="none" dirty="0"/>
              <a:t>}(1+\</a:t>
            </a:r>
            <a:r>
              <a:rPr lang="en" sz="1100" b="0" i="0" u="none" strike="noStrike" cap="none" dirty="0" err="1"/>
              <a:t>sqrt</a:t>
            </a:r>
            <a:r>
              <a:rPr lang="en" sz="1100" b="0" i="0" u="none" strike="noStrike" cap="none" dirty="0"/>
              <a:t>{\alpha_{</a:t>
            </a:r>
            <a:r>
              <a:rPr lang="en" sz="1100" b="0" i="0" u="none" strike="noStrike" cap="none" dirty="0" err="1"/>
              <a:t>ij</a:t>
            </a:r>
            <a:r>
              <a:rPr lang="en" sz="1100" b="0" i="0" u="none" strike="noStrike" cap="none" dirty="0"/>
              <a:t>}}\</a:t>
            </a:r>
            <a:r>
              <a:rPr lang="en" sz="1100" b="0" i="0" u="none" strike="noStrike" cap="none" dirty="0" err="1"/>
              <a:t>varepsilon</a:t>
            </a:r>
            <a:r>
              <a:rPr lang="en" sz="1100" b="0" i="0" u="none" strike="noStrike" cap="none" dirty="0"/>
              <a:t>_{</a:t>
            </a:r>
            <a:r>
              <a:rPr lang="en" sz="1100" b="0" i="0" u="none" strike="noStrike" cap="none" dirty="0" err="1"/>
              <a:t>ij</a:t>
            </a:r>
            <a:r>
              <a:rPr lang="en" sz="1100" b="0" i="0" u="none" strike="noStrike" cap="none" dirty="0"/>
              <a:t>})</a:t>
            </a:r>
            <a:endParaRPr dirty="0"/>
          </a:p>
          <a:p>
            <a:pPr marL="0" marR="0" lvl="0" indent="0" algn="l" rtl="0">
              <a:spcBef>
                <a:spcPts val="0"/>
              </a:spcBef>
              <a:spcAft>
                <a:spcPts val="0"/>
              </a:spcAft>
              <a:buFont typeface="Arial"/>
              <a:buNone/>
            </a:pPr>
            <a:r>
              <a:rPr lang="en" sz="1100" b="0" i="0" u="none" strike="noStrike" cap="none" dirty="0"/>
              <a:t>\</a:t>
            </a:r>
            <a:r>
              <a:rPr lang="en" sz="1100" b="0" i="0" u="none" strike="noStrike" cap="none" dirty="0" err="1"/>
              <a:t>frac</a:t>
            </a:r>
            <a:r>
              <a:rPr lang="en" sz="1100" b="0" i="0" u="none" strike="noStrike" cap="none" dirty="0"/>
              <a:t>{\partial \tilde{w}_{</a:t>
            </a:r>
            <a:r>
              <a:rPr lang="en" sz="1100" b="0" i="0" u="none" strike="noStrike" cap="none" dirty="0" err="1"/>
              <a:t>ij</a:t>
            </a:r>
            <a:r>
              <a:rPr lang="en" sz="1100" b="0" i="0" u="none" strike="noStrike" cap="none" dirty="0"/>
              <a:t>}}{\partial w_{</a:t>
            </a:r>
            <a:r>
              <a:rPr lang="en" sz="1100" b="0" i="0" u="none" strike="noStrike" cap="none" dirty="0" err="1"/>
              <a:t>ij</a:t>
            </a:r>
            <a:r>
              <a:rPr lang="en" sz="1100" b="0" i="0" u="none" strike="noStrike" cap="none" dirty="0"/>
              <a:t>}}=1+\</a:t>
            </a:r>
            <a:r>
              <a:rPr lang="en" sz="1100" b="0" i="0" u="none" strike="noStrike" cap="none" dirty="0" err="1"/>
              <a:t>sqrt</a:t>
            </a:r>
            <a:r>
              <a:rPr lang="en" sz="1100" b="0" i="0" u="none" strike="noStrike" cap="none" dirty="0"/>
              <a:t>{\alpha_{</a:t>
            </a:r>
            <a:r>
              <a:rPr lang="en" sz="1100" b="0" i="0" u="none" strike="noStrike" cap="none" dirty="0" err="1"/>
              <a:t>ij</a:t>
            </a:r>
            <a:r>
              <a:rPr lang="en" sz="1100" b="0" i="0" u="none" strike="noStrike" cap="none" dirty="0"/>
              <a:t>}}\</a:t>
            </a:r>
            <a:r>
              <a:rPr lang="en" sz="1100" b="0" i="0" u="none" strike="noStrike" cap="none" dirty="0" err="1"/>
              <a:t>varepsilon</a:t>
            </a:r>
            <a:r>
              <a:rPr lang="en" sz="1100" b="0" i="0" u="none" strike="noStrike" cap="none" dirty="0"/>
              <a:t>_{</a:t>
            </a:r>
            <a:r>
              <a:rPr lang="en" sz="1100" b="0" i="0" u="none" strike="noStrike" cap="none" dirty="0" err="1"/>
              <a:t>ij</a:t>
            </a:r>
            <a:r>
              <a:rPr lang="en" sz="1100" b="0" i="0" u="none" strike="noStrike" cap="none" dirty="0"/>
              <a:t>}</a:t>
            </a:r>
            <a:endParaRPr dirty="0"/>
          </a:p>
          <a:p>
            <a:pPr marL="0" marR="0" lvl="0" indent="0" algn="l" rtl="0">
              <a:spcBef>
                <a:spcPts val="0"/>
              </a:spcBef>
              <a:spcAft>
                <a:spcPts val="0"/>
              </a:spcAft>
              <a:buFont typeface="Arial"/>
              <a:buNone/>
            </a:pPr>
            <a:r>
              <a:rPr lang="en" sz="1100" b="0" i="0" u="none" strike="noStrike" cap="none" dirty="0"/>
              <a:t>\</a:t>
            </a:r>
            <a:r>
              <a:rPr lang="en" sz="1100" b="0" i="0" u="none" strike="noStrike" cap="none" dirty="0" err="1"/>
              <a:t>frac</a:t>
            </a:r>
            <a:r>
              <a:rPr lang="en" sz="1100" b="0" i="0" u="none" strike="noStrike" cap="none" dirty="0"/>
              <a:t>{\partial \tilde{w}_{</a:t>
            </a:r>
            <a:r>
              <a:rPr lang="en" sz="1100" b="0" i="0" u="none" strike="noStrike" cap="none" dirty="0" err="1"/>
              <a:t>ij</a:t>
            </a:r>
            <a:r>
              <a:rPr lang="en" sz="1100" b="0" i="0" u="none" strike="noStrike" cap="none" dirty="0"/>
              <a:t>}}{\partial w_{</a:t>
            </a:r>
            <a:r>
              <a:rPr lang="en" sz="1100" b="0" i="0" u="none" strike="noStrike" cap="none" dirty="0" err="1"/>
              <a:t>ij</a:t>
            </a:r>
            <a:r>
              <a:rPr lang="en" sz="1100" b="0" i="0" u="none" strike="noStrike" cap="none" dirty="0"/>
              <a:t>}}=1</a:t>
            </a:r>
            <a:endParaRPr dirty="0"/>
          </a:p>
          <a:p>
            <a:pPr marL="0" marR="0" lvl="0" indent="0" algn="l" rtl="0">
              <a:spcBef>
                <a:spcPts val="0"/>
              </a:spcBef>
              <a:spcAft>
                <a:spcPts val="0"/>
              </a:spcAft>
              <a:buFont typeface="Arial"/>
              <a:buNone/>
            </a:pPr>
            <a:r>
              <a:rPr lang="en" sz="1100" b="0" i="0" u="none" strike="noStrike" cap="none" dirty="0"/>
              <a:t>\tilde{w}_{</a:t>
            </a:r>
            <a:r>
              <a:rPr lang="en" sz="1100" b="0" i="0" u="none" strike="noStrike" cap="none" dirty="0" err="1"/>
              <a:t>ij</a:t>
            </a:r>
            <a:r>
              <a:rPr lang="en" sz="1100" b="0" i="0" u="none" strike="noStrike" cap="none" dirty="0"/>
              <a:t>}=w_{</a:t>
            </a:r>
            <a:r>
              <a:rPr lang="en" sz="1100" b="0" i="0" u="none" strike="noStrike" cap="none" dirty="0" err="1"/>
              <a:t>ij</a:t>
            </a:r>
            <a:r>
              <a:rPr lang="en" sz="1100" b="0" i="0" u="none" strike="noStrike" cap="none" dirty="0"/>
              <a:t>}+\sigma_{</a:t>
            </a:r>
            <a:r>
              <a:rPr lang="en" sz="1100" b="0" i="0" u="none" strike="noStrike" cap="none" dirty="0" err="1"/>
              <a:t>ij</a:t>
            </a:r>
            <a:r>
              <a:rPr lang="en" sz="1100" b="0" i="0" u="none" strike="noStrike" cap="none" dirty="0"/>
              <a:t>}\</a:t>
            </a:r>
            <a:r>
              <a:rPr lang="en" sz="1100" b="0" i="0" u="none" strike="noStrike" cap="none" dirty="0" err="1"/>
              <a:t>varepsilon</a:t>
            </a:r>
            <a:r>
              <a:rPr lang="en" sz="1100" b="0" i="0" u="none" strike="noStrike" cap="none" dirty="0"/>
              <a:t>_{</a:t>
            </a:r>
            <a:r>
              <a:rPr lang="en" sz="1100" b="0" i="0" u="none" strike="noStrike" cap="none" dirty="0" err="1"/>
              <a:t>ij</a:t>
            </a:r>
            <a:r>
              <a:rPr lang="en" sz="1100" b="0" i="0" u="none" strike="noStrike" cap="none" dirty="0"/>
              <a:t>}</a:t>
            </a:r>
            <a:endParaRPr dirty="0"/>
          </a:p>
        </p:txBody>
      </p:sp>
    </p:spTree>
    <p:extLst>
      <p:ext uri="{BB962C8B-B14F-4D97-AF65-F5344CB8AC3E}">
        <p14:creationId xmlns:p14="http://schemas.microsoft.com/office/powerpoint/2010/main" val="256335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r>
              <a:rPr lang="en-US" sz="1100" b="0" i="0" u="none" strike="noStrike" cap="none" dirty="0" smtClean="0"/>
              <a:t>And result is on the slide</a:t>
            </a:r>
          </a:p>
          <a:p>
            <a:pPr marL="0" marR="0" lvl="0" indent="0" algn="l" rtl="0">
              <a:spcBef>
                <a:spcPts val="0"/>
              </a:spcBef>
              <a:spcAft>
                <a:spcPts val="0"/>
              </a:spcAft>
              <a:buFont typeface="Arial"/>
              <a:buNone/>
            </a:pPr>
            <a:r>
              <a:rPr lang="en-US" sz="1100" b="0" i="0" u="none" strike="noStrike" cap="none" dirty="0" smtClean="0"/>
              <a:t>Red pixels are positive values</a:t>
            </a:r>
          </a:p>
          <a:p>
            <a:pPr marL="0" marR="0" lvl="0" indent="0" algn="l" rtl="0">
              <a:spcBef>
                <a:spcPts val="0"/>
              </a:spcBef>
              <a:spcAft>
                <a:spcPts val="0"/>
              </a:spcAft>
              <a:buFont typeface="Arial"/>
              <a:buNone/>
            </a:pPr>
            <a:r>
              <a:rPr lang="en-US" sz="1100" b="0" i="0" u="none" strike="noStrike" cap="none" dirty="0" smtClean="0"/>
              <a:t>Blue</a:t>
            </a:r>
            <a:r>
              <a:rPr lang="en-US" sz="1100" b="0" i="0" u="none" strike="noStrike" cap="none" baseline="0" dirty="0" smtClean="0"/>
              <a:t> pixels are negative values and white pixels are zero values</a:t>
            </a:r>
          </a:p>
          <a:p>
            <a:pPr marL="0" marR="0" lvl="0" indent="0" algn="l" rtl="0">
              <a:spcBef>
                <a:spcPts val="0"/>
              </a:spcBef>
              <a:spcAft>
                <a:spcPts val="0"/>
              </a:spcAft>
              <a:buFont typeface="Arial"/>
              <a:buNone/>
            </a:pPr>
            <a:r>
              <a:rPr lang="en-US" sz="1100" b="0" i="0" u="none" strike="noStrike" cap="none" baseline="0" dirty="0" smtClean="0"/>
              <a:t>And here you see the process of training LeNet5 on MNIST</a:t>
            </a:r>
            <a:endParaRPr sz="1100" b="0" i="0" u="none" strike="noStrike" cap="none" dirty="0"/>
          </a:p>
        </p:txBody>
      </p:sp>
    </p:spTree>
    <p:extLst>
      <p:ext uri="{BB962C8B-B14F-4D97-AF65-F5344CB8AC3E}">
        <p14:creationId xmlns:p14="http://schemas.microsoft.com/office/powerpoint/2010/main" val="85616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668648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660278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dirty="0"/>
          </a:p>
        </p:txBody>
      </p:sp>
    </p:spTree>
    <p:extLst>
      <p:ext uri="{BB962C8B-B14F-4D97-AF65-F5344CB8AC3E}">
        <p14:creationId xmlns:p14="http://schemas.microsoft.com/office/powerpoint/2010/main" val="1835517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087282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 we start</a:t>
            </a:r>
            <a:r>
              <a:rPr lang="en-US" baseline="0" dirty="0" smtClean="0"/>
              <a:t> discus sparsity let’s take a brief look at other methods that appears after Sparse </a:t>
            </a:r>
            <a:r>
              <a:rPr lang="en-US" baseline="0" dirty="0" err="1" smtClean="0"/>
              <a:t>variational</a:t>
            </a:r>
            <a:r>
              <a:rPr lang="en-US" baseline="0" dirty="0" smtClean="0"/>
              <a:t> dropout</a:t>
            </a:r>
            <a:endParaRPr lang="en-US" dirty="0"/>
          </a:p>
        </p:txBody>
      </p:sp>
      <p:sp>
        <p:nvSpPr>
          <p:cNvPr id="4" name="Slide Number Placeholder 3"/>
          <p:cNvSpPr>
            <a:spLocks noGrp="1"/>
          </p:cNvSpPr>
          <p:nvPr>
            <p:ph type="sldNum" sz="quarter" idx="10"/>
          </p:nvPr>
        </p:nvSpPr>
        <p:spPr/>
        <p:txBody>
          <a:bodyPr/>
          <a:lstStyle/>
          <a:p>
            <a:fld id="{4A8A7B8F-9A95-E040-BAF3-19EF68958462}" type="slidenum">
              <a:rPr lang="en-US" smtClean="0"/>
              <a:t>16</a:t>
            </a:fld>
            <a:endParaRPr lang="en-US"/>
          </a:p>
        </p:txBody>
      </p:sp>
    </p:spTree>
    <p:extLst>
      <p:ext uri="{BB962C8B-B14F-4D97-AF65-F5344CB8AC3E}">
        <p14:creationId xmlns:p14="http://schemas.microsoft.com/office/powerpoint/2010/main" val="1765231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r>
              <a:rPr lang="en-US" sz="1100" b="0" i="0" u="none" strike="noStrike" cap="none" dirty="0" smtClean="0"/>
              <a:t>But here we cannot apply LRT</a:t>
            </a:r>
            <a:r>
              <a:rPr lang="en-US" sz="1100" b="0" i="0" u="none" strike="noStrike" cap="none" baseline="0" dirty="0" smtClean="0"/>
              <a:t> for matrices </a:t>
            </a:r>
            <a:r>
              <a:rPr lang="en-US" sz="1100" b="0" i="0" u="none" strike="noStrike" cap="none" baseline="0" dirty="0" err="1" smtClean="0"/>
              <a:t>Wx</a:t>
            </a:r>
            <a:r>
              <a:rPr lang="en-US" sz="1100" b="0" i="0" u="none" strike="noStrike" cap="none" baseline="0" dirty="0" smtClean="0"/>
              <a:t> and </a:t>
            </a:r>
            <a:r>
              <a:rPr lang="en-US" sz="1100" b="0" i="0" u="none" strike="noStrike" cap="none" baseline="0" dirty="0" err="1" smtClean="0"/>
              <a:t>Wh</a:t>
            </a:r>
            <a:r>
              <a:rPr lang="en-US" sz="1100" b="0" i="0" u="none" strike="noStrike" cap="none" baseline="0" dirty="0" smtClean="0"/>
              <a:t> because we need to use the same matrices </a:t>
            </a:r>
            <a:r>
              <a:rPr lang="en-US" sz="1100" b="0" i="0" u="none" strike="noStrike" cap="none" baseline="0" dirty="0" err="1" smtClean="0"/>
              <a:t>Wx</a:t>
            </a:r>
            <a:r>
              <a:rPr lang="en-US" sz="1100" b="0" i="0" u="none" strike="noStrike" cap="none" baseline="0" dirty="0" smtClean="0"/>
              <a:t> and </a:t>
            </a:r>
            <a:r>
              <a:rPr lang="en-US" sz="1100" b="0" i="0" u="none" strike="noStrike" cap="none" baseline="0" dirty="0" err="1" smtClean="0"/>
              <a:t>Wh</a:t>
            </a:r>
            <a:r>
              <a:rPr lang="en-US" sz="1100" b="0" i="0" u="none" strike="noStrike" cap="none" baseline="0" dirty="0" smtClean="0"/>
              <a:t> for all elements of sequence</a:t>
            </a:r>
          </a:p>
          <a:p>
            <a:pPr marL="0" marR="0" lvl="0" indent="0" algn="l" rtl="0">
              <a:spcBef>
                <a:spcPts val="0"/>
              </a:spcBef>
              <a:spcAft>
                <a:spcPts val="0"/>
              </a:spcAft>
              <a:buFont typeface="Arial"/>
              <a:buNone/>
            </a:pPr>
            <a:r>
              <a:rPr lang="en-US" sz="1100" b="0" i="0" u="none" strike="noStrike" cap="none" baseline="0" dirty="0" smtClean="0"/>
              <a:t>You can think of it as we want to sample one RNN and use it for one sequence and as long every step of RNN use the same matrices we should fix them for one sequence</a:t>
            </a:r>
            <a:endParaRPr sz="1100" b="0" i="0" u="none" strike="noStrike" cap="none" dirty="0"/>
          </a:p>
        </p:txBody>
      </p:sp>
    </p:spTree>
    <p:extLst>
      <p:ext uri="{BB962C8B-B14F-4D97-AF65-F5344CB8AC3E}">
        <p14:creationId xmlns:p14="http://schemas.microsoft.com/office/powerpoint/2010/main" val="220501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81874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884442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our agenda is following</a:t>
            </a:r>
          </a:p>
          <a:p>
            <a:r>
              <a:rPr lang="en-US" baseline="0" dirty="0" smtClean="0"/>
              <a:t>Firstly we will discuss </a:t>
            </a:r>
            <a:r>
              <a:rPr lang="en-US" baseline="0" dirty="0" err="1" smtClean="0"/>
              <a:t>Variational</a:t>
            </a:r>
            <a:r>
              <a:rPr lang="en-US" baseline="0" dirty="0" smtClean="0"/>
              <a:t> Dropout - the ancestor of many different models</a:t>
            </a:r>
          </a:p>
          <a:p>
            <a:r>
              <a:rPr lang="en-US" baseline="0" dirty="0" smtClean="0"/>
              <a:t>Then we discuss</a:t>
            </a:r>
            <a:r>
              <a:rPr lang="ru-RU" baseline="0" dirty="0" smtClean="0"/>
              <a:t> </a:t>
            </a:r>
            <a:r>
              <a:rPr lang="en-US" baseline="0" dirty="0" smtClean="0"/>
              <a:t>sparse </a:t>
            </a:r>
            <a:r>
              <a:rPr lang="en-US" baseline="0" dirty="0" err="1" smtClean="0"/>
              <a:t>variational</a:t>
            </a:r>
            <a:r>
              <a:rPr lang="en-US" baseline="0" dirty="0" smtClean="0"/>
              <a:t> dropout </a:t>
            </a:r>
            <a:r>
              <a:rPr lang="mr-IN" baseline="0" dirty="0" smtClean="0"/>
              <a:t>–</a:t>
            </a:r>
            <a:r>
              <a:rPr lang="en-US" baseline="0" dirty="0" smtClean="0"/>
              <a:t> improved version of </a:t>
            </a:r>
            <a:r>
              <a:rPr lang="en-US" baseline="0" dirty="0" err="1" smtClean="0"/>
              <a:t>variational</a:t>
            </a:r>
            <a:r>
              <a:rPr lang="en-US" baseline="0" dirty="0" smtClean="0"/>
              <a:t> dropout</a:t>
            </a:r>
            <a:endParaRPr lang="ru-RU" baseline="0" dirty="0" smtClean="0"/>
          </a:p>
          <a:p>
            <a:r>
              <a:rPr lang="en-US" baseline="0" dirty="0" smtClean="0"/>
              <a:t>As long as we are going to talk about sparsity I’ve decided to talk about some other </a:t>
            </a:r>
            <a:r>
              <a:rPr lang="en-US" baseline="0" dirty="0" err="1" smtClean="0"/>
              <a:t>sparsification</a:t>
            </a:r>
            <a:r>
              <a:rPr lang="en-US" baseline="0" dirty="0" smtClean="0"/>
              <a:t> methods that appeared after SVDO and VDO</a:t>
            </a:r>
          </a:p>
          <a:p>
            <a:r>
              <a:rPr lang="en-US" baseline="0" dirty="0" smtClean="0"/>
              <a:t>And finally we will take a look at some counterintuitive results for pretty intuitive model. That is variance networks.</a:t>
            </a:r>
            <a:endParaRPr lang="en-US" dirty="0"/>
          </a:p>
        </p:txBody>
      </p:sp>
      <p:sp>
        <p:nvSpPr>
          <p:cNvPr id="4" name="Slide Number Placeholder 3"/>
          <p:cNvSpPr>
            <a:spLocks noGrp="1"/>
          </p:cNvSpPr>
          <p:nvPr>
            <p:ph type="sldNum" sz="quarter" idx="10"/>
          </p:nvPr>
        </p:nvSpPr>
        <p:spPr/>
        <p:txBody>
          <a:bodyPr/>
          <a:lstStyle/>
          <a:p>
            <a:fld id="{4A8A7B8F-9A95-E040-BAF3-19EF68958462}" type="slidenum">
              <a:rPr lang="en-US" smtClean="0"/>
              <a:t>2</a:t>
            </a:fld>
            <a:endParaRPr lang="en-US"/>
          </a:p>
        </p:txBody>
      </p:sp>
    </p:spTree>
    <p:extLst>
      <p:ext uri="{BB962C8B-B14F-4D97-AF65-F5344CB8AC3E}">
        <p14:creationId xmlns:p14="http://schemas.microsoft.com/office/powerpoint/2010/main" val="884340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51957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099476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98344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444912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r>
              <a:rPr lang="en-US" sz="1100" b="0" i="0" u="none" strike="noStrike" cap="none" dirty="0" smtClean="0"/>
              <a:t>Let’s look at </a:t>
            </a:r>
            <a:r>
              <a:rPr lang="en-US" sz="1100" b="0" i="0" u="none" strike="noStrike" cap="none" dirty="0" err="1" smtClean="0"/>
              <a:t>gaussian</a:t>
            </a:r>
            <a:r>
              <a:rPr lang="en-US" sz="1100" b="0" i="0" u="none" strike="noStrike" cap="none" dirty="0" smtClean="0"/>
              <a:t> dropout one more time</a:t>
            </a:r>
          </a:p>
          <a:p>
            <a:pPr marL="0" marR="0" lvl="0" indent="0" algn="l" rtl="0">
              <a:spcBef>
                <a:spcPts val="0"/>
              </a:spcBef>
              <a:spcAft>
                <a:spcPts val="0"/>
              </a:spcAft>
              <a:buFont typeface="Arial"/>
              <a:buNone/>
            </a:pPr>
            <a:r>
              <a:rPr lang="en-US" sz="1100" b="0" i="0" u="none" strike="noStrike" cap="none" dirty="0" smtClean="0"/>
              <a:t>Here we have single alpha per layer,</a:t>
            </a:r>
            <a:r>
              <a:rPr lang="en-US" sz="1100" b="0" i="0" u="none" strike="noStrike" cap="none" baseline="0" dirty="0" smtClean="0"/>
              <a:t> but we just discussed model with individual alphas per weights</a:t>
            </a:r>
          </a:p>
          <a:p>
            <a:pPr marL="0" marR="0" lvl="0" indent="0" algn="l" rtl="0">
              <a:spcBef>
                <a:spcPts val="0"/>
              </a:spcBef>
              <a:spcAft>
                <a:spcPts val="0"/>
              </a:spcAft>
              <a:buFont typeface="Arial"/>
              <a:buNone/>
            </a:pPr>
            <a:r>
              <a:rPr lang="en-US" sz="1100" b="0" i="0" u="none" strike="noStrike" cap="none" baseline="0" dirty="0" smtClean="0"/>
              <a:t>Let’s look what will happen if we make single alpha per layer</a:t>
            </a:r>
            <a:endParaRPr sz="1100" b="0" i="0" u="none" strike="noStrike" cap="none" dirty="0"/>
          </a:p>
        </p:txBody>
      </p:sp>
    </p:spTree>
    <p:extLst>
      <p:ext uri="{BB962C8B-B14F-4D97-AF65-F5344CB8AC3E}">
        <p14:creationId xmlns:p14="http://schemas.microsoft.com/office/powerpoint/2010/main" val="1715688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r>
              <a:rPr lang="en-US" sz="1100" b="0" i="0" u="none" strike="noStrike" cap="none" dirty="0" err="1" smtClean="0"/>
              <a:t>Variational</a:t>
            </a:r>
            <a:r>
              <a:rPr lang="en-US" sz="1100" b="0" i="0" u="none" strike="noStrike" cap="none" baseline="0" dirty="0" smtClean="0"/>
              <a:t> dropout doesn’t change so much</a:t>
            </a:r>
          </a:p>
          <a:p>
            <a:pPr marL="0" marR="0" lvl="0" indent="0" algn="l" rtl="0">
              <a:spcBef>
                <a:spcPts val="0"/>
              </a:spcBef>
              <a:spcAft>
                <a:spcPts val="0"/>
              </a:spcAft>
              <a:buFont typeface="Arial"/>
              <a:buNone/>
            </a:pPr>
            <a:r>
              <a:rPr lang="en-US" sz="1100" b="0" i="0" u="none" strike="noStrike" cap="none" baseline="0" dirty="0" smtClean="0"/>
              <a:t>We just need to sample our weights using single value alpha</a:t>
            </a:r>
          </a:p>
          <a:p>
            <a:pPr marL="0" marR="0" lvl="0" indent="0" algn="l" rtl="0">
              <a:spcBef>
                <a:spcPts val="0"/>
              </a:spcBef>
              <a:spcAft>
                <a:spcPts val="0"/>
              </a:spcAft>
              <a:buFont typeface="Arial"/>
              <a:buNone/>
            </a:pPr>
            <a:r>
              <a:rPr lang="en-US" sz="1100" b="0" i="0" u="none" strike="noStrike" cap="none" baseline="0" dirty="0" smtClean="0"/>
              <a:t>And calculate KL divergence using this single value</a:t>
            </a:r>
          </a:p>
          <a:p>
            <a:pPr marL="0" marR="0" lvl="0" indent="0" algn="l" rtl="0">
              <a:spcBef>
                <a:spcPts val="0"/>
              </a:spcBef>
              <a:spcAft>
                <a:spcPts val="0"/>
              </a:spcAft>
              <a:buFont typeface="Arial"/>
              <a:buNone/>
            </a:pPr>
            <a:r>
              <a:rPr lang="en-US" sz="1100" b="0" i="0" u="none" strike="noStrike" cap="none" baseline="0" dirty="0" smtClean="0"/>
              <a:t>So nothing outstanding in theory</a:t>
            </a:r>
            <a:endParaRPr lang="en-US" sz="1100" b="0" i="0" u="none" strike="noStrike" cap="none" dirty="0" smtClean="0"/>
          </a:p>
          <a:p>
            <a:pPr marL="0" marR="0" lvl="0" indent="0" algn="l" rtl="0">
              <a:spcBef>
                <a:spcPts val="0"/>
              </a:spcBef>
              <a:spcAft>
                <a:spcPts val="0"/>
              </a:spcAft>
              <a:buFont typeface="Arial"/>
              <a:buNone/>
            </a:pPr>
            <a:endParaRPr sz="1100" b="0" i="0" u="none" strike="noStrike" cap="none" dirty="0"/>
          </a:p>
          <a:p>
            <a:pPr marL="457200" marR="0" lvl="0" indent="-228600" algn="l" rtl="0">
              <a:spcBef>
                <a:spcPts val="0"/>
              </a:spcBef>
              <a:spcAft>
                <a:spcPts val="0"/>
              </a:spcAft>
              <a:buSzPts val="1100"/>
              <a:buFont typeface="Arial"/>
              <a:buAutoNum type="arabicParenR"/>
            </a:pPr>
            <a:r>
              <a:rPr lang="en" sz="1100" b="0" i="0" u="none" strike="noStrike" cap="none" dirty="0"/>
              <a:t>\</a:t>
            </a:r>
            <a:r>
              <a:rPr lang="en" sz="1100" b="0" i="0" u="none" strike="noStrike" cap="none" dirty="0" err="1"/>
              <a:t>mathbb</a:t>
            </a:r>
            <a:r>
              <a:rPr lang="en" sz="1100" b="0" i="0" u="none" strike="noStrike" cap="none" dirty="0"/>
              <a:t>{E}_{q(\</a:t>
            </a:r>
            <a:r>
              <a:rPr lang="en" sz="1100" b="0" i="0" u="none" strike="noStrike" cap="none" dirty="0" err="1"/>
              <a:t>widetilde</a:t>
            </a:r>
            <a:r>
              <a:rPr lang="en" sz="1100" b="0" i="0" u="none" strike="noStrike" cap="none" dirty="0"/>
              <a:t>{W}\,|\,\phi)}\log p(y\,|\,x, \</a:t>
            </a:r>
            <a:r>
              <a:rPr lang="en" sz="1100" b="0" i="0" u="none" strike="noStrike" cap="none" dirty="0" err="1"/>
              <a:t>widetilde</a:t>
            </a:r>
            <a:r>
              <a:rPr lang="en" sz="1100" b="0" i="0" u="none" strike="noStrike" cap="none" dirty="0"/>
              <a:t>{W}) - D_{KL}(q(\</a:t>
            </a:r>
            <a:r>
              <a:rPr lang="en" sz="1100" b="0" i="0" u="none" strike="noStrike" cap="none" dirty="0" err="1"/>
              <a:t>widetilde</a:t>
            </a:r>
            <a:r>
              <a:rPr lang="en" sz="1100" b="0" i="0" u="none" strike="noStrike" cap="none" dirty="0"/>
              <a:t>{W}\,|\,\phi)\,||\,p(\</a:t>
            </a:r>
            <a:r>
              <a:rPr lang="en" sz="1100" b="0" i="0" u="none" strike="noStrike" cap="none" dirty="0" err="1"/>
              <a:t>widetilde</a:t>
            </a:r>
            <a:r>
              <a:rPr lang="en" sz="1100" b="0" i="0" u="none" strike="noStrike" cap="none" dirty="0"/>
              <a:t>{W})) \to \max_\phi</a:t>
            </a:r>
            <a:endParaRPr dirty="0"/>
          </a:p>
          <a:p>
            <a:pPr marL="457200" marR="0" lvl="0" indent="-228600" algn="l" rtl="0">
              <a:spcBef>
                <a:spcPts val="0"/>
              </a:spcBef>
              <a:spcAft>
                <a:spcPts val="0"/>
              </a:spcAft>
              <a:buSzPts val="1100"/>
              <a:buFont typeface="Arial"/>
              <a:buAutoNum type="arabicParenR"/>
            </a:pPr>
            <a:r>
              <a:rPr lang="en" sz="1100" b="0" i="0" u="none" strike="noStrike" cap="none" dirty="0"/>
              <a:t>\tilde{w_{</a:t>
            </a:r>
            <a:r>
              <a:rPr lang="en" sz="1100" b="0" i="0" u="none" strike="noStrike" cap="none" dirty="0" err="1"/>
              <a:t>ij</a:t>
            </a:r>
            <a:r>
              <a:rPr lang="en" sz="1100" b="0" i="0" u="none" strike="noStrike" cap="none" dirty="0"/>
              <a:t>}} </a:t>
            </a:r>
            <a:r>
              <a:rPr lang="en" sz="1100" b="0" i="0" u="none" strike="noStrike" cap="none" dirty="0">
                <a:solidFill>
                  <a:schemeClr val="dk1"/>
                </a:solidFill>
              </a:rPr>
              <a:t> \sim w_{</a:t>
            </a:r>
            <a:r>
              <a:rPr lang="en" sz="1100" b="0" i="0" u="none" strike="noStrike" cap="none" dirty="0" err="1">
                <a:solidFill>
                  <a:schemeClr val="dk1"/>
                </a:solidFill>
              </a:rPr>
              <a:t>ij</a:t>
            </a:r>
            <a:r>
              <a:rPr lang="en" sz="1100" b="0" i="0" u="none" strike="noStrike" cap="none" dirty="0">
                <a:solidFill>
                  <a:schemeClr val="dk1"/>
                </a:solidFill>
              </a:rPr>
              <a:t>} \</a:t>
            </a:r>
            <a:r>
              <a:rPr lang="en" sz="1100" b="0" i="0" u="none" strike="noStrike" cap="none" dirty="0" err="1">
                <a:solidFill>
                  <a:schemeClr val="dk1"/>
                </a:solidFill>
              </a:rPr>
              <a:t>cdot</a:t>
            </a:r>
            <a:r>
              <a:rPr lang="en" sz="1100" b="0" i="0" u="none" strike="noStrike" cap="none" dirty="0">
                <a:solidFill>
                  <a:schemeClr val="dk1"/>
                </a:solidFill>
              </a:rPr>
              <a:t> (1 + \</a:t>
            </a:r>
            <a:r>
              <a:rPr lang="en" sz="1100" b="0" i="0" u="none" strike="noStrike" cap="none" dirty="0" err="1">
                <a:solidFill>
                  <a:schemeClr val="dk1"/>
                </a:solidFill>
              </a:rPr>
              <a:t>sqrt</a:t>
            </a:r>
            <a:r>
              <a:rPr lang="en" sz="1100" b="0" i="0" u="none" strike="noStrike" cap="none" dirty="0">
                <a:solidFill>
                  <a:schemeClr val="dk1"/>
                </a:solidFill>
              </a:rPr>
              <a:t>{\alpha_{</a:t>
            </a:r>
            <a:r>
              <a:rPr lang="en" sz="1100" b="0" i="0" u="none" strike="noStrike" cap="none" dirty="0" err="1">
                <a:solidFill>
                  <a:schemeClr val="dk1"/>
                </a:solidFill>
              </a:rPr>
              <a:t>ij</a:t>
            </a:r>
            <a:r>
              <a:rPr lang="en" sz="1100" b="0" i="0" u="none" strike="noStrike" cap="none" dirty="0">
                <a:solidFill>
                  <a:schemeClr val="dk1"/>
                </a:solidFill>
              </a:rPr>
              <a:t>}} \</a:t>
            </a:r>
            <a:r>
              <a:rPr lang="en" sz="1100" b="0" i="0" u="none" strike="noStrike" cap="none" dirty="0" err="1">
                <a:solidFill>
                  <a:schemeClr val="dk1"/>
                </a:solidFill>
              </a:rPr>
              <a:t>cdot</a:t>
            </a:r>
            <a:r>
              <a:rPr lang="en" sz="1100" b="0" i="0" u="none" strike="noStrike" cap="none" dirty="0">
                <a:solidFill>
                  <a:schemeClr val="dk1"/>
                </a:solidFill>
              </a:rPr>
              <a:t> \</a:t>
            </a:r>
            <a:r>
              <a:rPr lang="en" sz="1100" b="0" i="0" u="none" strike="noStrike" cap="none" dirty="0" err="1">
                <a:solidFill>
                  <a:schemeClr val="dk1"/>
                </a:solidFill>
              </a:rPr>
              <a:t>varepsilon</a:t>
            </a:r>
            <a:r>
              <a:rPr lang="en" sz="1100" b="0" i="0" u="none" strike="noStrike" cap="none" dirty="0">
                <a:solidFill>
                  <a:schemeClr val="dk1"/>
                </a:solidFill>
              </a:rPr>
              <a:t>) </a:t>
            </a:r>
            <a:endParaRPr dirty="0"/>
          </a:p>
          <a:p>
            <a:pPr marL="457200" marR="0" lvl="0" indent="-228600" algn="l" rtl="0">
              <a:spcBef>
                <a:spcPts val="0"/>
              </a:spcBef>
              <a:spcAft>
                <a:spcPts val="0"/>
              </a:spcAft>
              <a:buSzPts val="1100"/>
              <a:buFont typeface="Arial"/>
              <a:buAutoNum type="arabicParenR"/>
            </a:pPr>
            <a:r>
              <a:rPr lang="en" sz="1100" b="0" i="0" u="none" strike="noStrike" cap="none" dirty="0"/>
              <a:t>q(\tilde{w}_{</a:t>
            </a:r>
            <a:r>
              <a:rPr lang="en" sz="1100" b="0" i="0" u="none" strike="noStrike" cap="none" dirty="0" err="1"/>
              <a:t>ij</a:t>
            </a:r>
            <a:r>
              <a:rPr lang="en" sz="1100" b="0" i="0" u="none" strike="noStrike" cap="none" dirty="0"/>
              <a:t>} \,|\, \phi_{</a:t>
            </a:r>
            <a:r>
              <a:rPr lang="en" sz="1100" b="0" i="0" u="none" strike="noStrike" cap="none" dirty="0" err="1"/>
              <a:t>ij</a:t>
            </a:r>
            <a:r>
              <a:rPr lang="en" sz="1100" b="0" i="0" u="none" strike="noStrike" cap="none" dirty="0"/>
              <a:t>}) = \</a:t>
            </a:r>
            <a:r>
              <a:rPr lang="en" sz="1100" b="0" i="0" u="none" strike="noStrike" cap="none" dirty="0" err="1"/>
              <a:t>mathcal</a:t>
            </a:r>
            <a:r>
              <a:rPr lang="en" sz="1100" b="0" i="0" u="none" strike="noStrike" cap="none" dirty="0"/>
              <a:t>{N}(\tilde{w}_{</a:t>
            </a:r>
            <a:r>
              <a:rPr lang="en" sz="1100" b="0" i="0" u="none" strike="noStrike" cap="none" dirty="0" err="1"/>
              <a:t>ij</a:t>
            </a:r>
            <a:r>
              <a:rPr lang="en" sz="1100" b="0" i="0" u="none" strike="noStrike" cap="none" dirty="0"/>
              <a:t>}\,|\, w_{</a:t>
            </a:r>
            <a:r>
              <a:rPr lang="en" sz="1100" b="0" i="0" u="none" strike="noStrike" cap="none" dirty="0" err="1"/>
              <a:t>ij</a:t>
            </a:r>
            <a:r>
              <a:rPr lang="en" sz="1100" b="0" i="0" u="none" strike="noStrike" cap="none" dirty="0"/>
              <a:t>}, \alpha_{</a:t>
            </a:r>
            <a:r>
              <a:rPr lang="en" sz="1100" b="0" i="0" u="none" strike="noStrike" cap="none" dirty="0" err="1"/>
              <a:t>ij</a:t>
            </a:r>
            <a:r>
              <a:rPr lang="en" sz="1100" b="0" i="0" u="none" strike="noStrike" cap="none" dirty="0"/>
              <a:t>} w_{</a:t>
            </a:r>
            <a:r>
              <a:rPr lang="en" sz="1100" b="0" i="0" u="none" strike="noStrike" cap="none" dirty="0" err="1"/>
              <a:t>ij</a:t>
            </a:r>
            <a:r>
              <a:rPr lang="en" sz="1100" b="0" i="0" u="none" strike="noStrike" cap="none" dirty="0"/>
              <a:t>}^2)</a:t>
            </a:r>
            <a:endParaRPr dirty="0"/>
          </a:p>
          <a:p>
            <a:pPr marL="457200" marR="0" lvl="0" indent="-228600" algn="l" rtl="0">
              <a:spcBef>
                <a:spcPts val="0"/>
              </a:spcBef>
              <a:spcAft>
                <a:spcPts val="0"/>
              </a:spcAft>
              <a:buSzPts val="1100"/>
              <a:buFont typeface="Arial"/>
              <a:buAutoNum type="arabicParenR"/>
            </a:pPr>
            <a:r>
              <a:rPr lang="en" sz="1100" b="0" i="0" u="none" strike="noStrike" cap="none" dirty="0"/>
              <a:t>p(\tilde{w}_{</a:t>
            </a:r>
            <a:r>
              <a:rPr lang="en" sz="1100" b="0" i="0" u="none" strike="noStrike" cap="none" dirty="0" err="1"/>
              <a:t>ij</a:t>
            </a:r>
            <a:r>
              <a:rPr lang="en" sz="1100" b="0" i="0" u="none" strike="noStrike" cap="none" dirty="0"/>
              <a:t>}) \</a:t>
            </a:r>
            <a:r>
              <a:rPr lang="en" sz="1100" b="0" i="0" u="none" strike="noStrike" cap="none" dirty="0" err="1"/>
              <a:t>propto</a:t>
            </a:r>
            <a:r>
              <a:rPr lang="en" sz="1100" b="0" i="0" u="none" strike="noStrike" cap="none" dirty="0"/>
              <a:t> \</a:t>
            </a:r>
            <a:r>
              <a:rPr lang="en" sz="1100" b="0" i="0" u="none" strike="noStrike" cap="none" dirty="0" err="1"/>
              <a:t>tfrac</a:t>
            </a:r>
            <a:r>
              <a:rPr lang="en" sz="1100" b="0" i="0" u="none" strike="noStrike" cap="none" dirty="0"/>
              <a:t>{1}{|\tilde{w}_{</a:t>
            </a:r>
            <a:r>
              <a:rPr lang="en" sz="1100" b="0" i="0" u="none" strike="noStrike" cap="none" dirty="0" err="1"/>
              <a:t>ij</a:t>
            </a:r>
            <a:r>
              <a:rPr lang="en" sz="1100" b="0" i="0" u="none" strike="noStrike" cap="none" dirty="0" smtClean="0"/>
              <a:t>}|}</a:t>
            </a:r>
            <a:endParaRPr lang="en-US" sz="1100" b="0" i="0" u="none" strike="noStrike" cap="none" dirty="0" smtClean="0"/>
          </a:p>
          <a:p>
            <a:r>
              <a:rPr lang="en-US" sz="1200" kern="1200" dirty="0" smtClean="0">
                <a:solidFill>
                  <a:schemeClr val="tx1"/>
                </a:solidFill>
                <a:effectLst/>
                <a:latin typeface="+mn-lt"/>
                <a:ea typeface="+mn-ea"/>
                <a:cs typeface="+mn-cs"/>
              </a:rPr>
              <a:t>-D_{KL}(q(w_{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\,|\,\hat{w}_{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\alpha)\,|\,p(w_{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0.5\log\alpha-\</a:t>
            </a:r>
            <a:r>
              <a:rPr lang="en-US" sz="1200" kern="1200" dirty="0" err="1" smtClean="0">
                <a:solidFill>
                  <a:schemeClr val="tx1"/>
                </a:solidFill>
                <a:effectLst/>
                <a:latin typeface="+mn-lt"/>
                <a:ea typeface="+mn-ea"/>
                <a:cs typeface="+mn-cs"/>
              </a:rPr>
              <a:t>mathbb</a:t>
            </a:r>
            <a:r>
              <a:rPr lang="en-US" sz="1200" kern="1200" dirty="0" smtClean="0">
                <a:solidFill>
                  <a:schemeClr val="tx1"/>
                </a:solidFill>
                <a:effectLst/>
                <a:latin typeface="+mn-lt"/>
                <a:ea typeface="+mn-ea"/>
                <a:cs typeface="+mn-cs"/>
              </a:rPr>
              <a:t>{E}_{\</a:t>
            </a:r>
            <a:r>
              <a:rPr lang="en-US" sz="1200" kern="1200" dirty="0" err="1" smtClean="0">
                <a:solidFill>
                  <a:schemeClr val="tx1"/>
                </a:solidFill>
                <a:effectLst/>
                <a:latin typeface="+mn-lt"/>
                <a:ea typeface="+mn-ea"/>
                <a:cs typeface="+mn-cs"/>
              </a:rPr>
              <a:t>varepsilon</a:t>
            </a:r>
            <a:r>
              <a:rPr lang="en-US" sz="1200" kern="1200" dirty="0" smtClean="0">
                <a:solidFill>
                  <a:schemeClr val="tx1"/>
                </a:solidFill>
                <a:effectLst/>
                <a:latin typeface="+mn-lt"/>
                <a:ea typeface="+mn-ea"/>
                <a:cs typeface="+mn-cs"/>
              </a:rPr>
              <a:t>\sim\</a:t>
            </a:r>
            <a:r>
              <a:rPr lang="en-US" sz="1200" kern="1200" dirty="0" err="1" smtClean="0">
                <a:solidFill>
                  <a:schemeClr val="tx1"/>
                </a:solidFill>
                <a:effectLst/>
                <a:latin typeface="+mn-lt"/>
                <a:ea typeface="+mn-ea"/>
                <a:cs typeface="+mn-cs"/>
              </a:rPr>
              <a:t>mathcal</a:t>
            </a:r>
            <a:r>
              <a:rPr lang="en-US" sz="1200" kern="1200" dirty="0" smtClean="0">
                <a:solidFill>
                  <a:schemeClr val="tx1"/>
                </a:solidFill>
                <a:effectLst/>
                <a:latin typeface="+mn-lt"/>
                <a:ea typeface="+mn-ea"/>
                <a:cs typeface="+mn-cs"/>
              </a:rPr>
              <a:t>{N}(1, \alpha)}\log|\epsilon|+\text{C}</a:t>
            </a:r>
          </a:p>
        </p:txBody>
      </p:sp>
    </p:spTree>
    <p:extLst>
      <p:ext uri="{BB962C8B-B14F-4D97-AF65-F5344CB8AC3E}">
        <p14:creationId xmlns:p14="http://schemas.microsoft.com/office/powerpoint/2010/main" val="1708855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But on practice</a:t>
            </a:r>
            <a:r>
              <a:rPr lang="en-US" baseline="0" dirty="0" smtClean="0"/>
              <a:t> something strange starts to happen</a:t>
            </a:r>
            <a:endParaRPr dirty="0"/>
          </a:p>
        </p:txBody>
      </p:sp>
    </p:spTree>
    <p:extLst>
      <p:ext uri="{BB962C8B-B14F-4D97-AF65-F5344CB8AC3E}">
        <p14:creationId xmlns:p14="http://schemas.microsoft.com/office/powerpoint/2010/main" val="1561266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But on practice</a:t>
            </a:r>
            <a:r>
              <a:rPr lang="en-US" baseline="0" dirty="0" smtClean="0"/>
              <a:t> something strange starts to happen</a:t>
            </a:r>
            <a:endParaRPr dirty="0"/>
          </a:p>
        </p:txBody>
      </p:sp>
    </p:spTree>
    <p:extLst>
      <p:ext uri="{BB962C8B-B14F-4D97-AF65-F5344CB8AC3E}">
        <p14:creationId xmlns:p14="http://schemas.microsoft.com/office/powerpoint/2010/main" val="654369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\text{MMD}\</a:t>
            </a:r>
            <a:r>
              <a:rPr lang="en-US" sz="1200" kern="1200" dirty="0" err="1" smtClean="0">
                <a:solidFill>
                  <a:schemeClr val="tx1"/>
                </a:solidFill>
                <a:effectLst/>
                <a:latin typeface="+mn-lt"/>
                <a:ea typeface="+mn-ea"/>
                <a:cs typeface="+mn-cs"/>
              </a:rPr>
              <a:t>bigg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mathcal</a:t>
            </a:r>
            <a:r>
              <a:rPr lang="en-US" sz="1200" kern="1200" dirty="0" smtClean="0">
                <a:solidFill>
                  <a:schemeClr val="tx1"/>
                </a:solidFill>
                <a:effectLst/>
                <a:latin typeface="+mn-lt"/>
                <a:ea typeface="+mn-ea"/>
                <a:cs typeface="+mn-cs"/>
              </a:rPr>
              <a:t>{N}(\hat{w}_{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},\alpha\hat{w}_{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bigg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bigg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mathcal</a:t>
            </a:r>
            <a:r>
              <a:rPr lang="en-US" sz="1200" kern="1200" dirty="0" smtClean="0">
                <a:solidFill>
                  <a:schemeClr val="tx1"/>
                </a:solidFill>
                <a:effectLst/>
                <a:latin typeface="+mn-lt"/>
                <a:ea typeface="+mn-ea"/>
                <a:cs typeface="+mn-cs"/>
              </a:rPr>
              <a:t>{N}(0,\alpha\hat{w}_{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bigg</a:t>
            </a:r>
            <a:r>
              <a:rPr lang="en-US" sz="1200" kern="1200" dirty="0" smtClean="0">
                <a:solidFill>
                  <a:schemeClr val="tx1"/>
                </a:solidFill>
                <a:effectLst/>
                <a:latin typeface="+mn-lt"/>
                <a:ea typeface="+mn-ea"/>
                <a:cs typeface="+mn-cs"/>
              </a:rPr>
              <a:t>) \to 0 \;\;\;\;\; \text{as}\;\;\;\;\; \alpha \to \</a:t>
            </a:r>
            <a:r>
              <a:rPr lang="en-US" sz="1200" kern="1200" dirty="0" err="1" smtClean="0">
                <a:solidFill>
                  <a:schemeClr val="tx1"/>
                </a:solidFill>
                <a:effectLst/>
                <a:latin typeface="+mn-lt"/>
                <a:ea typeface="+mn-ea"/>
                <a:cs typeface="+mn-cs"/>
              </a:rPr>
              <a:t>infty</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A8A7B8F-9A95-E040-BAF3-19EF68958462}" type="slidenum">
              <a:rPr lang="en-US" smtClean="0"/>
              <a:t>29</a:t>
            </a:fld>
            <a:endParaRPr lang="en-US"/>
          </a:p>
        </p:txBody>
      </p:sp>
    </p:spTree>
    <p:extLst>
      <p:ext uri="{BB962C8B-B14F-4D97-AF65-F5344CB8AC3E}">
        <p14:creationId xmlns:p14="http://schemas.microsoft.com/office/powerpoint/2010/main" val="1335728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dirty="0"/>
          </a:p>
          <a:p>
            <a:pPr marL="457200" marR="0" lvl="0" indent="-228600" algn="l" rtl="0">
              <a:spcBef>
                <a:spcPts val="0"/>
              </a:spcBef>
              <a:spcAft>
                <a:spcPts val="0"/>
              </a:spcAft>
              <a:buSzPts val="1100"/>
              <a:buFont typeface="Arial"/>
              <a:buAutoNum type="arabicParenR"/>
            </a:pPr>
            <a:r>
              <a:rPr lang="en" sz="1100" b="0" i="0" u="none" strike="noStrike" cap="none" dirty="0"/>
              <a:t>\</a:t>
            </a:r>
            <a:r>
              <a:rPr lang="en" sz="1100" b="0" i="0" u="none" strike="noStrike" cap="none" dirty="0" err="1"/>
              <a:t>mathbb</a:t>
            </a:r>
            <a:r>
              <a:rPr lang="en" sz="1100" b="0" i="0" u="none" strike="noStrike" cap="none" dirty="0"/>
              <a:t>{E}_{q(\</a:t>
            </a:r>
            <a:r>
              <a:rPr lang="en" sz="1100" b="0" i="0" u="none" strike="noStrike" cap="none" dirty="0" err="1"/>
              <a:t>widetilde</a:t>
            </a:r>
            <a:r>
              <a:rPr lang="en" sz="1100" b="0" i="0" u="none" strike="noStrike" cap="none" dirty="0"/>
              <a:t>{W}\,|\,\phi)}\log p(y\,|\,x, \</a:t>
            </a:r>
            <a:r>
              <a:rPr lang="en" sz="1100" b="0" i="0" u="none" strike="noStrike" cap="none" dirty="0" err="1"/>
              <a:t>widetilde</a:t>
            </a:r>
            <a:r>
              <a:rPr lang="en" sz="1100" b="0" i="0" u="none" strike="noStrike" cap="none" dirty="0"/>
              <a:t>{W}) - D_{KL}(q(\</a:t>
            </a:r>
            <a:r>
              <a:rPr lang="en" sz="1100" b="0" i="0" u="none" strike="noStrike" cap="none" dirty="0" err="1"/>
              <a:t>widetilde</a:t>
            </a:r>
            <a:r>
              <a:rPr lang="en" sz="1100" b="0" i="0" u="none" strike="noStrike" cap="none" dirty="0"/>
              <a:t>{W}\,|\,\phi)\,||\,p(\</a:t>
            </a:r>
            <a:r>
              <a:rPr lang="en" sz="1100" b="0" i="0" u="none" strike="noStrike" cap="none" dirty="0" err="1"/>
              <a:t>widetilde</a:t>
            </a:r>
            <a:r>
              <a:rPr lang="en" sz="1100" b="0" i="0" u="none" strike="noStrike" cap="none" dirty="0"/>
              <a:t>{W})) \to \max_\phi</a:t>
            </a:r>
            <a:endParaRPr dirty="0"/>
          </a:p>
          <a:p>
            <a:pPr marL="457200" marR="0" lvl="0" indent="-228600" algn="l" rtl="0">
              <a:spcBef>
                <a:spcPts val="0"/>
              </a:spcBef>
              <a:spcAft>
                <a:spcPts val="0"/>
              </a:spcAft>
              <a:buSzPts val="1100"/>
              <a:buFont typeface="Arial"/>
              <a:buAutoNum type="arabicParenR"/>
            </a:pPr>
            <a:r>
              <a:rPr lang="en" sz="1100" b="0" i="0" u="none" strike="noStrike" cap="none" dirty="0"/>
              <a:t>\tilde{w_{</a:t>
            </a:r>
            <a:r>
              <a:rPr lang="en" sz="1100" b="0" i="0" u="none" strike="noStrike" cap="none" dirty="0" err="1"/>
              <a:t>ij</a:t>
            </a:r>
            <a:r>
              <a:rPr lang="en" sz="1100" b="0" i="0" u="none" strike="noStrike" cap="none" dirty="0"/>
              <a:t>}} </a:t>
            </a:r>
            <a:r>
              <a:rPr lang="en" sz="1100" b="0" i="0" u="none" strike="noStrike" cap="none" dirty="0">
                <a:solidFill>
                  <a:schemeClr val="dk1"/>
                </a:solidFill>
              </a:rPr>
              <a:t> \sim w_{</a:t>
            </a:r>
            <a:r>
              <a:rPr lang="en" sz="1100" b="0" i="0" u="none" strike="noStrike" cap="none" dirty="0" err="1">
                <a:solidFill>
                  <a:schemeClr val="dk1"/>
                </a:solidFill>
              </a:rPr>
              <a:t>ij</a:t>
            </a:r>
            <a:r>
              <a:rPr lang="en" sz="1100" b="0" i="0" u="none" strike="noStrike" cap="none" dirty="0">
                <a:solidFill>
                  <a:schemeClr val="dk1"/>
                </a:solidFill>
              </a:rPr>
              <a:t>} \</a:t>
            </a:r>
            <a:r>
              <a:rPr lang="en" sz="1100" b="0" i="0" u="none" strike="noStrike" cap="none" dirty="0" err="1">
                <a:solidFill>
                  <a:schemeClr val="dk1"/>
                </a:solidFill>
              </a:rPr>
              <a:t>cdot</a:t>
            </a:r>
            <a:r>
              <a:rPr lang="en" sz="1100" b="0" i="0" u="none" strike="noStrike" cap="none" dirty="0">
                <a:solidFill>
                  <a:schemeClr val="dk1"/>
                </a:solidFill>
              </a:rPr>
              <a:t> (1 + \</a:t>
            </a:r>
            <a:r>
              <a:rPr lang="en" sz="1100" b="0" i="0" u="none" strike="noStrike" cap="none" dirty="0" err="1">
                <a:solidFill>
                  <a:schemeClr val="dk1"/>
                </a:solidFill>
              </a:rPr>
              <a:t>sqrt</a:t>
            </a:r>
            <a:r>
              <a:rPr lang="en" sz="1100" b="0" i="0" u="none" strike="noStrike" cap="none" dirty="0">
                <a:solidFill>
                  <a:schemeClr val="dk1"/>
                </a:solidFill>
              </a:rPr>
              <a:t>{\alpha_{</a:t>
            </a:r>
            <a:r>
              <a:rPr lang="en" sz="1100" b="0" i="0" u="none" strike="noStrike" cap="none" dirty="0" err="1">
                <a:solidFill>
                  <a:schemeClr val="dk1"/>
                </a:solidFill>
              </a:rPr>
              <a:t>ij</a:t>
            </a:r>
            <a:r>
              <a:rPr lang="en" sz="1100" b="0" i="0" u="none" strike="noStrike" cap="none" dirty="0">
                <a:solidFill>
                  <a:schemeClr val="dk1"/>
                </a:solidFill>
              </a:rPr>
              <a:t>}} \</a:t>
            </a:r>
            <a:r>
              <a:rPr lang="en" sz="1100" b="0" i="0" u="none" strike="noStrike" cap="none" dirty="0" err="1">
                <a:solidFill>
                  <a:schemeClr val="dk1"/>
                </a:solidFill>
              </a:rPr>
              <a:t>cdot</a:t>
            </a:r>
            <a:r>
              <a:rPr lang="en" sz="1100" b="0" i="0" u="none" strike="noStrike" cap="none" dirty="0">
                <a:solidFill>
                  <a:schemeClr val="dk1"/>
                </a:solidFill>
              </a:rPr>
              <a:t> \</a:t>
            </a:r>
            <a:r>
              <a:rPr lang="en" sz="1100" b="0" i="0" u="none" strike="noStrike" cap="none" dirty="0" err="1">
                <a:solidFill>
                  <a:schemeClr val="dk1"/>
                </a:solidFill>
              </a:rPr>
              <a:t>varepsilon</a:t>
            </a:r>
            <a:r>
              <a:rPr lang="en" sz="1100" b="0" i="0" u="none" strike="noStrike" cap="none" dirty="0">
                <a:solidFill>
                  <a:schemeClr val="dk1"/>
                </a:solidFill>
              </a:rPr>
              <a:t>) </a:t>
            </a:r>
            <a:endParaRPr dirty="0"/>
          </a:p>
          <a:p>
            <a:pPr marL="457200" marR="0" lvl="0" indent="-228600" algn="l" rtl="0">
              <a:spcBef>
                <a:spcPts val="0"/>
              </a:spcBef>
              <a:spcAft>
                <a:spcPts val="0"/>
              </a:spcAft>
              <a:buSzPts val="1100"/>
              <a:buFont typeface="Arial"/>
              <a:buAutoNum type="arabicParenR"/>
            </a:pPr>
            <a:r>
              <a:rPr lang="en" sz="1100" b="0" i="0" u="none" strike="noStrike" cap="none" dirty="0"/>
              <a:t>q(\tilde{w}_{</a:t>
            </a:r>
            <a:r>
              <a:rPr lang="en" sz="1100" b="0" i="0" u="none" strike="noStrike" cap="none" dirty="0" err="1"/>
              <a:t>ij</a:t>
            </a:r>
            <a:r>
              <a:rPr lang="en" sz="1100" b="0" i="0" u="none" strike="noStrike" cap="none" dirty="0"/>
              <a:t>} \,|\, \phi_{</a:t>
            </a:r>
            <a:r>
              <a:rPr lang="en" sz="1100" b="0" i="0" u="none" strike="noStrike" cap="none" dirty="0" err="1"/>
              <a:t>ij</a:t>
            </a:r>
            <a:r>
              <a:rPr lang="en" sz="1100" b="0" i="0" u="none" strike="noStrike" cap="none" dirty="0"/>
              <a:t>}) = \</a:t>
            </a:r>
            <a:r>
              <a:rPr lang="en" sz="1100" b="0" i="0" u="none" strike="noStrike" cap="none" dirty="0" err="1"/>
              <a:t>mathcal</a:t>
            </a:r>
            <a:r>
              <a:rPr lang="en" sz="1100" b="0" i="0" u="none" strike="noStrike" cap="none" dirty="0"/>
              <a:t>{N}(\tilde{w}_{</a:t>
            </a:r>
            <a:r>
              <a:rPr lang="en" sz="1100" b="0" i="0" u="none" strike="noStrike" cap="none" dirty="0" err="1"/>
              <a:t>ij</a:t>
            </a:r>
            <a:r>
              <a:rPr lang="en" sz="1100" b="0" i="0" u="none" strike="noStrike" cap="none" dirty="0"/>
              <a:t>}\,|\, w_{</a:t>
            </a:r>
            <a:r>
              <a:rPr lang="en" sz="1100" b="0" i="0" u="none" strike="noStrike" cap="none" dirty="0" err="1"/>
              <a:t>ij</a:t>
            </a:r>
            <a:r>
              <a:rPr lang="en" sz="1100" b="0" i="0" u="none" strike="noStrike" cap="none" dirty="0"/>
              <a:t>}, \alpha_{</a:t>
            </a:r>
            <a:r>
              <a:rPr lang="en" sz="1100" b="0" i="0" u="none" strike="noStrike" cap="none" dirty="0" err="1"/>
              <a:t>ij</a:t>
            </a:r>
            <a:r>
              <a:rPr lang="en" sz="1100" b="0" i="0" u="none" strike="noStrike" cap="none" dirty="0"/>
              <a:t>} w_{</a:t>
            </a:r>
            <a:r>
              <a:rPr lang="en" sz="1100" b="0" i="0" u="none" strike="noStrike" cap="none" dirty="0" err="1"/>
              <a:t>ij</a:t>
            </a:r>
            <a:r>
              <a:rPr lang="en" sz="1100" b="0" i="0" u="none" strike="noStrike" cap="none" dirty="0"/>
              <a:t>}^2)</a:t>
            </a:r>
            <a:endParaRPr dirty="0"/>
          </a:p>
          <a:p>
            <a:pPr marL="457200" marR="0" lvl="0" indent="-228600" algn="l" rtl="0">
              <a:spcBef>
                <a:spcPts val="0"/>
              </a:spcBef>
              <a:spcAft>
                <a:spcPts val="0"/>
              </a:spcAft>
              <a:buSzPts val="1100"/>
              <a:buFont typeface="Arial"/>
              <a:buAutoNum type="arabicParenR"/>
            </a:pPr>
            <a:r>
              <a:rPr lang="en" sz="1100" b="0" i="0" u="none" strike="noStrike" cap="none" dirty="0"/>
              <a:t>p(\tilde{w}_{</a:t>
            </a:r>
            <a:r>
              <a:rPr lang="en" sz="1100" b="0" i="0" u="none" strike="noStrike" cap="none" dirty="0" err="1"/>
              <a:t>ij</a:t>
            </a:r>
            <a:r>
              <a:rPr lang="en" sz="1100" b="0" i="0" u="none" strike="noStrike" cap="none" dirty="0"/>
              <a:t>}) \</a:t>
            </a:r>
            <a:r>
              <a:rPr lang="en" sz="1100" b="0" i="0" u="none" strike="noStrike" cap="none" dirty="0" err="1"/>
              <a:t>propto</a:t>
            </a:r>
            <a:r>
              <a:rPr lang="en" sz="1100" b="0" i="0" u="none" strike="noStrike" cap="none" dirty="0"/>
              <a:t> \</a:t>
            </a:r>
            <a:r>
              <a:rPr lang="en" sz="1100" b="0" i="0" u="none" strike="noStrike" cap="none" dirty="0" err="1"/>
              <a:t>tfrac</a:t>
            </a:r>
            <a:r>
              <a:rPr lang="en" sz="1100" b="0" i="0" u="none" strike="noStrike" cap="none" dirty="0"/>
              <a:t>{1}{|\tilde{w}_{</a:t>
            </a:r>
            <a:r>
              <a:rPr lang="en" sz="1100" b="0" i="0" u="none" strike="noStrike" cap="none" dirty="0" err="1"/>
              <a:t>ij</a:t>
            </a:r>
            <a:r>
              <a:rPr lang="en" sz="1100" b="0" i="0" u="none" strike="noStrike" cap="none" dirty="0" smtClean="0"/>
              <a:t>}|}</a:t>
            </a:r>
            <a:endParaRPr lang="en-US" sz="1100" b="0" i="0" u="none" strike="noStrike" cap="none" dirty="0" smtClean="0"/>
          </a:p>
          <a:p>
            <a:r>
              <a:rPr lang="en-US" sz="1200" kern="1200" dirty="0" smtClean="0">
                <a:solidFill>
                  <a:schemeClr val="tx1"/>
                </a:solidFill>
                <a:effectLst/>
                <a:latin typeface="+mn-lt"/>
                <a:ea typeface="+mn-ea"/>
                <a:cs typeface="+mn-cs"/>
              </a:rPr>
              <a:t>-D_{KL}(q(w_{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\,|\,\hat{w}_{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\alpha)\,|\,p(w_{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0.5\log\alpha-\</a:t>
            </a:r>
            <a:r>
              <a:rPr lang="en-US" sz="1200" kern="1200" dirty="0" err="1" smtClean="0">
                <a:solidFill>
                  <a:schemeClr val="tx1"/>
                </a:solidFill>
                <a:effectLst/>
                <a:latin typeface="+mn-lt"/>
                <a:ea typeface="+mn-ea"/>
                <a:cs typeface="+mn-cs"/>
              </a:rPr>
              <a:t>mathbb</a:t>
            </a:r>
            <a:r>
              <a:rPr lang="en-US" sz="1200" kern="1200" dirty="0" smtClean="0">
                <a:solidFill>
                  <a:schemeClr val="tx1"/>
                </a:solidFill>
                <a:effectLst/>
                <a:latin typeface="+mn-lt"/>
                <a:ea typeface="+mn-ea"/>
                <a:cs typeface="+mn-cs"/>
              </a:rPr>
              <a:t>{E}_{\</a:t>
            </a:r>
            <a:r>
              <a:rPr lang="en-US" sz="1200" kern="1200" dirty="0" err="1" smtClean="0">
                <a:solidFill>
                  <a:schemeClr val="tx1"/>
                </a:solidFill>
                <a:effectLst/>
                <a:latin typeface="+mn-lt"/>
                <a:ea typeface="+mn-ea"/>
                <a:cs typeface="+mn-cs"/>
              </a:rPr>
              <a:t>varepsilon</a:t>
            </a:r>
            <a:r>
              <a:rPr lang="en-US" sz="1200" kern="1200" dirty="0" smtClean="0">
                <a:solidFill>
                  <a:schemeClr val="tx1"/>
                </a:solidFill>
                <a:effectLst/>
                <a:latin typeface="+mn-lt"/>
                <a:ea typeface="+mn-ea"/>
                <a:cs typeface="+mn-cs"/>
              </a:rPr>
              <a:t>\sim\</a:t>
            </a:r>
            <a:r>
              <a:rPr lang="en-US" sz="1200" kern="1200" dirty="0" err="1" smtClean="0">
                <a:solidFill>
                  <a:schemeClr val="tx1"/>
                </a:solidFill>
                <a:effectLst/>
                <a:latin typeface="+mn-lt"/>
                <a:ea typeface="+mn-ea"/>
                <a:cs typeface="+mn-cs"/>
              </a:rPr>
              <a:t>mathcal</a:t>
            </a:r>
            <a:r>
              <a:rPr lang="en-US" sz="1200" kern="1200" dirty="0" smtClean="0">
                <a:solidFill>
                  <a:schemeClr val="tx1"/>
                </a:solidFill>
                <a:effectLst/>
                <a:latin typeface="+mn-lt"/>
                <a:ea typeface="+mn-ea"/>
                <a:cs typeface="+mn-cs"/>
              </a:rPr>
              <a:t>{N}(1, \alpha)}\log|\epsilon|+\text{C}</a:t>
            </a:r>
          </a:p>
        </p:txBody>
      </p:sp>
    </p:spTree>
    <p:extLst>
      <p:ext uri="{BB962C8B-B14F-4D97-AF65-F5344CB8AC3E}">
        <p14:creationId xmlns:p14="http://schemas.microsoft.com/office/powerpoint/2010/main" val="1551245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start with</a:t>
            </a:r>
            <a:r>
              <a:rPr lang="en-US" baseline="0" dirty="0" smtClean="0"/>
              <a:t> </a:t>
            </a:r>
            <a:r>
              <a:rPr lang="en-US" baseline="0" dirty="0" err="1" smtClean="0"/>
              <a:t>Variational</a:t>
            </a:r>
            <a:r>
              <a:rPr lang="en-US" baseline="0" dirty="0" smtClean="0"/>
              <a:t> Dropout</a:t>
            </a:r>
            <a:endParaRPr lang="en-US" dirty="0"/>
          </a:p>
        </p:txBody>
      </p:sp>
      <p:sp>
        <p:nvSpPr>
          <p:cNvPr id="4" name="Slide Number Placeholder 3"/>
          <p:cNvSpPr>
            <a:spLocks noGrp="1"/>
          </p:cNvSpPr>
          <p:nvPr>
            <p:ph type="sldNum" sz="quarter" idx="10"/>
          </p:nvPr>
        </p:nvSpPr>
        <p:spPr/>
        <p:txBody>
          <a:bodyPr/>
          <a:lstStyle/>
          <a:p>
            <a:fld id="{4A8A7B8F-9A95-E040-BAF3-19EF68958462}" type="slidenum">
              <a:rPr lang="en-US" smtClean="0"/>
              <a:t>3</a:t>
            </a:fld>
            <a:endParaRPr lang="en-US"/>
          </a:p>
        </p:txBody>
      </p:sp>
    </p:spTree>
    <p:extLst>
      <p:ext uri="{BB962C8B-B14F-4D97-AF65-F5344CB8AC3E}">
        <p14:creationId xmlns:p14="http://schemas.microsoft.com/office/powerpoint/2010/main" val="1564239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923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87257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A7B8F-9A95-E040-BAF3-19EF68958462}" type="slidenum">
              <a:rPr lang="en-US" smtClean="0"/>
              <a:t>33</a:t>
            </a:fld>
            <a:endParaRPr lang="en-US"/>
          </a:p>
        </p:txBody>
      </p:sp>
    </p:spTree>
    <p:extLst>
      <p:ext uri="{BB962C8B-B14F-4D97-AF65-F5344CB8AC3E}">
        <p14:creationId xmlns:p14="http://schemas.microsoft.com/office/powerpoint/2010/main" val="411087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62040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r>
              <a:rPr lang="en-US" sz="1100" b="0" i="0" u="none" strike="noStrike" cap="none" dirty="0" smtClean="0"/>
              <a:t>To understand the</a:t>
            </a:r>
            <a:r>
              <a:rPr lang="en-US" sz="1100" b="0" i="0" u="none" strike="noStrike" cap="none" baseline="0" dirty="0" smtClean="0"/>
              <a:t> motivation of </a:t>
            </a:r>
            <a:r>
              <a:rPr lang="en-US" sz="1100" b="0" i="0" u="none" strike="noStrike" cap="none" baseline="0" dirty="0" err="1" smtClean="0"/>
              <a:t>variational</a:t>
            </a:r>
            <a:r>
              <a:rPr lang="en-US" sz="1100" b="0" i="0" u="none" strike="noStrike" cap="none" baseline="0" dirty="0" smtClean="0"/>
              <a:t> dropout we need to remind </a:t>
            </a:r>
            <a:r>
              <a:rPr lang="en-US" sz="1100" b="0" i="0" u="none" strike="noStrike" cap="none" baseline="0" dirty="0" err="1" smtClean="0"/>
              <a:t>ourself</a:t>
            </a:r>
            <a:r>
              <a:rPr lang="en-US" sz="1100" b="0" i="0" u="none" strike="noStrike" cap="none" baseline="0" dirty="0" smtClean="0"/>
              <a:t> what Gaussian Dropout is.</a:t>
            </a:r>
          </a:p>
          <a:p>
            <a:pPr marL="0" marR="0" lvl="0" indent="0" algn="l" rtl="0">
              <a:spcBef>
                <a:spcPts val="0"/>
              </a:spcBef>
              <a:spcAft>
                <a:spcPts val="0"/>
              </a:spcAft>
              <a:buFont typeface="Arial"/>
              <a:buNone/>
            </a:pPr>
            <a:r>
              <a:rPr lang="en-US" sz="1100" b="0" i="0" u="none" strike="noStrike" cap="none" baseline="0" dirty="0" smtClean="0"/>
              <a:t>So let’s look at this diagram</a:t>
            </a:r>
          </a:p>
          <a:p>
            <a:pPr marL="0" marR="0" lvl="0" indent="0" algn="l" rtl="0">
              <a:spcBef>
                <a:spcPts val="0"/>
              </a:spcBef>
              <a:spcAft>
                <a:spcPts val="0"/>
              </a:spcAft>
              <a:buFont typeface="Arial"/>
              <a:buNone/>
            </a:pPr>
            <a:r>
              <a:rPr lang="en-US" sz="1100" b="0" i="0" u="none" strike="noStrike" cap="none" baseline="0" dirty="0" smtClean="0"/>
              <a:t>Describe the scheme</a:t>
            </a:r>
          </a:p>
          <a:p>
            <a:pPr marL="0" marR="0" lvl="0" indent="0" algn="l" rtl="0">
              <a:spcBef>
                <a:spcPts val="0"/>
              </a:spcBef>
              <a:spcAft>
                <a:spcPts val="0"/>
              </a:spcAft>
              <a:buFont typeface="Arial"/>
              <a:buNone/>
            </a:pPr>
            <a:r>
              <a:rPr lang="en-US" sz="1100" b="0" i="0" u="none" strike="noStrike" cap="none" baseline="0" dirty="0" smtClean="0"/>
              <a:t>But we can look at it at slightly different angle. </a:t>
            </a:r>
          </a:p>
          <a:p>
            <a:pPr marL="0" marR="0" lvl="0" indent="0" algn="l" rtl="0">
              <a:spcBef>
                <a:spcPts val="0"/>
              </a:spcBef>
              <a:spcAft>
                <a:spcPts val="0"/>
              </a:spcAft>
              <a:buFont typeface="Arial"/>
              <a:buNone/>
            </a:pPr>
            <a:r>
              <a:rPr lang="en-US" sz="1100" b="0" i="0" u="none" strike="noStrike" cap="none" baseline="0" dirty="0" smtClean="0"/>
              <a:t>Instead of having two different layers let us have single layer with the noise inside</a:t>
            </a:r>
          </a:p>
          <a:p>
            <a:pPr marL="0" marR="0" lvl="0" indent="0" algn="l" rtl="0">
              <a:spcBef>
                <a:spcPts val="0"/>
              </a:spcBef>
              <a:spcAft>
                <a:spcPts val="0"/>
              </a:spcAft>
              <a:buFont typeface="Arial"/>
              <a:buNone/>
            </a:pPr>
            <a:r>
              <a:rPr lang="en-US" sz="1100" b="0" i="0" u="none" strike="noStrike" cap="none" baseline="0" dirty="0" smtClean="0"/>
              <a:t>We can say that instead of sampling multiplicative noise we sample weights from the following distribution </a:t>
            </a:r>
          </a:p>
          <a:p>
            <a:pPr marL="0" marR="0" lvl="0" indent="0" algn="l" rtl="0">
              <a:spcBef>
                <a:spcPts val="0"/>
              </a:spcBef>
              <a:spcAft>
                <a:spcPts val="0"/>
              </a:spcAft>
              <a:buFont typeface="Arial"/>
              <a:buNone/>
            </a:pPr>
            <a:r>
              <a:rPr lang="en-US" sz="1100" b="0" i="0" u="none" strike="noStrike" cap="none" baseline="0" dirty="0" smtClean="0"/>
              <a:t>where we have same mean and some variance that depends on weight matrix and some value alpha.</a:t>
            </a:r>
          </a:p>
          <a:p>
            <a:pPr marL="0" marR="0" lvl="0" indent="0" algn="l" rtl="0">
              <a:spcBef>
                <a:spcPts val="0"/>
              </a:spcBef>
              <a:spcAft>
                <a:spcPts val="0"/>
              </a:spcAft>
              <a:buFont typeface="Arial"/>
              <a:buNone/>
            </a:pPr>
            <a:r>
              <a:rPr lang="en-US" sz="1100" b="0" i="0" u="none" strike="noStrike" cap="none" baseline="0" dirty="0" smtClean="0"/>
              <a:t>So we just introduced the distribution on parameters of our model</a:t>
            </a:r>
          </a:p>
          <a:p>
            <a:pPr marL="0" marR="0" lvl="0" indent="0" algn="l" rtl="0">
              <a:spcBef>
                <a:spcPts val="0"/>
              </a:spcBef>
              <a:spcAft>
                <a:spcPts val="0"/>
              </a:spcAft>
              <a:buFont typeface="Arial"/>
              <a:buNone/>
            </a:pPr>
            <a:r>
              <a:rPr lang="en-US" sz="1100" b="0" i="0" u="none" strike="noStrike" cap="none" baseline="0" dirty="0" smtClean="0"/>
              <a:t>In other words we introduced </a:t>
            </a:r>
            <a:r>
              <a:rPr lang="en-US" sz="1100" b="0" i="0" u="none" strike="noStrike" cap="none" baseline="0" dirty="0" err="1" smtClean="0"/>
              <a:t>variational</a:t>
            </a:r>
            <a:r>
              <a:rPr lang="en-US" sz="1100" b="0" i="0" u="none" strike="noStrike" cap="none" baseline="0" dirty="0" smtClean="0"/>
              <a:t> approximation of posterior distribution </a:t>
            </a:r>
          </a:p>
          <a:p>
            <a:pPr marL="0" marR="0" lvl="0" indent="0" algn="l" rtl="0">
              <a:spcBef>
                <a:spcPts val="0"/>
              </a:spcBef>
              <a:spcAft>
                <a:spcPts val="0"/>
              </a:spcAft>
              <a:buFont typeface="Arial"/>
              <a:buNone/>
            </a:pPr>
            <a:r>
              <a:rPr lang="en-US" sz="1100" b="0" i="0" u="none" strike="noStrike" cap="none" baseline="0" dirty="0" smtClean="0"/>
              <a:t>That is something Dima told you on the previous lecture.</a:t>
            </a:r>
            <a:endParaRPr sz="1100" b="0" i="0" u="none" strike="noStrike" cap="none" dirty="0"/>
          </a:p>
        </p:txBody>
      </p:sp>
    </p:spTree>
    <p:extLst>
      <p:ext uri="{BB962C8B-B14F-4D97-AF65-F5344CB8AC3E}">
        <p14:creationId xmlns:p14="http://schemas.microsoft.com/office/powerpoint/2010/main" val="184333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100" b="0" i="0" u="none" strike="noStrike" cap="none" dirty="0" smtClean="0"/>
              <a:t>And</a:t>
            </a:r>
            <a:r>
              <a:rPr lang="en-US" sz="1100" b="0" i="0" u="none" strike="noStrike" cap="none" baseline="0" dirty="0" smtClean="0"/>
              <a:t> once we defined our approximated posterior we are in one step from formulation of our </a:t>
            </a:r>
            <a:r>
              <a:rPr lang="en-US" sz="1100" b="0" i="0" u="none" strike="noStrike" cap="none" baseline="0" dirty="0" err="1" smtClean="0"/>
              <a:t>bayesian</a:t>
            </a:r>
            <a:r>
              <a:rPr lang="en-US" sz="1100" b="0" i="0" u="none" strike="noStrike" cap="none" baseline="0" dirty="0" smtClean="0"/>
              <a:t> neural network</a:t>
            </a:r>
            <a:endParaRPr lang="en-US" sz="1100" b="0" i="0" u="none" strike="noStrike" cap="none" dirty="0" smtClean="0"/>
          </a:p>
          <a:p>
            <a:pPr marL="0" marR="0" lvl="0" indent="0" algn="l" rtl="0">
              <a:spcBef>
                <a:spcPts val="0"/>
              </a:spcBef>
              <a:spcAft>
                <a:spcPts val="0"/>
              </a:spcAft>
              <a:buFont typeface="Arial"/>
              <a:buNone/>
            </a:pPr>
            <a:r>
              <a:rPr lang="en-US" sz="1100" b="0" i="0" u="none" strike="noStrike" cap="none" dirty="0" smtClean="0"/>
              <a:t>Firstly I</a:t>
            </a:r>
            <a:r>
              <a:rPr lang="en-US" sz="1100" b="0" i="0" u="none" strike="noStrike" cap="none" baseline="0" dirty="0" smtClean="0"/>
              <a:t> want to remind you </a:t>
            </a:r>
            <a:r>
              <a:rPr lang="en-US" sz="1100" b="0" i="0" u="none" strike="noStrike" cap="none" baseline="0" dirty="0" err="1" smtClean="0"/>
              <a:t>Variational</a:t>
            </a:r>
            <a:r>
              <a:rPr lang="en-US" sz="1100" b="0" i="0" u="none" strike="noStrike" cap="none" baseline="0" dirty="0" smtClean="0"/>
              <a:t> Inference for Neural Networks</a:t>
            </a:r>
          </a:p>
          <a:p>
            <a:pPr marL="0" marR="0" lvl="0" indent="0" algn="l" rtl="0">
              <a:spcBef>
                <a:spcPts val="0"/>
              </a:spcBef>
              <a:spcAft>
                <a:spcPts val="0"/>
              </a:spcAft>
              <a:buFont typeface="Arial"/>
              <a:buNone/>
            </a:pPr>
            <a:r>
              <a:rPr lang="en-US" sz="1100" b="0" i="0" u="none" strike="noStrike" cap="none" baseline="0" dirty="0" smtClean="0"/>
              <a:t>Describe formula</a:t>
            </a:r>
          </a:p>
          <a:p>
            <a:pPr marL="0" marR="0" lvl="0" indent="0" algn="l" rtl="0">
              <a:spcBef>
                <a:spcPts val="0"/>
              </a:spcBef>
              <a:spcAft>
                <a:spcPts val="0"/>
              </a:spcAft>
              <a:buFont typeface="Arial"/>
              <a:buNone/>
            </a:pPr>
            <a:r>
              <a:rPr lang="en-US" sz="1100" b="0" i="0" u="none" strike="noStrike" cap="none" baseline="0" dirty="0" smtClean="0"/>
              <a:t>Then we once again introduce approximated posterior distribution but now with single alpha per weight</a:t>
            </a:r>
          </a:p>
          <a:p>
            <a:pPr marL="0" marR="0" lvl="0" indent="0" algn="l" rtl="0">
              <a:spcBef>
                <a:spcPts val="0"/>
              </a:spcBef>
              <a:spcAft>
                <a:spcPts val="0"/>
              </a:spcAft>
              <a:buFont typeface="Arial"/>
              <a:buNone/>
            </a:pPr>
            <a:r>
              <a:rPr lang="en-US" sz="1100" b="0" i="0" u="none" strike="noStrike" cap="none" baseline="0" dirty="0" smtClean="0"/>
              <a:t>and as you can see we can easily sample weights using </a:t>
            </a:r>
            <a:r>
              <a:rPr lang="en-US" sz="1100" b="0" i="0" u="none" strike="noStrike" cap="none" baseline="0" dirty="0" err="1" smtClean="0"/>
              <a:t>reparameterization</a:t>
            </a:r>
            <a:endParaRPr lang="en-US" sz="1100" b="0" i="0" u="none" strike="noStrike" cap="none" baseline="0" dirty="0" smtClean="0"/>
          </a:p>
          <a:p>
            <a:pPr marL="0" marR="0" lvl="0" indent="0" algn="l" rtl="0">
              <a:spcBef>
                <a:spcPts val="0"/>
              </a:spcBef>
              <a:spcAft>
                <a:spcPts val="0"/>
              </a:spcAft>
              <a:buFont typeface="Arial"/>
              <a:buNone/>
            </a:pPr>
            <a:r>
              <a:rPr lang="en-US" sz="1100" b="0" i="0" u="none" strike="noStrike" cap="none" dirty="0" smtClean="0"/>
              <a:t>And</a:t>
            </a:r>
            <a:r>
              <a:rPr lang="en-US" sz="1100" b="0" i="0" u="none" strike="noStrike" cap="none" baseline="0" dirty="0" smtClean="0"/>
              <a:t> here we have almost </a:t>
            </a:r>
            <a:r>
              <a:rPr lang="en-US" sz="1100" b="0" i="0" u="none" strike="noStrike" cap="none" baseline="0" dirty="0" err="1" smtClean="0"/>
              <a:t>gaussian</a:t>
            </a:r>
            <a:r>
              <a:rPr lang="en-US" sz="1100" b="0" i="0" u="none" strike="noStrike" cap="none" baseline="0" dirty="0" smtClean="0"/>
              <a:t> dropout noise.</a:t>
            </a:r>
          </a:p>
          <a:p>
            <a:pPr marL="0" marR="0" lvl="0" indent="0" algn="l" rtl="0">
              <a:spcBef>
                <a:spcPts val="0"/>
              </a:spcBef>
              <a:spcAft>
                <a:spcPts val="0"/>
              </a:spcAft>
              <a:buFont typeface="Arial"/>
              <a:buNone/>
            </a:pPr>
            <a:r>
              <a:rPr lang="en-US" sz="1100" b="0" i="0" u="none" strike="noStrike" cap="none" baseline="0" dirty="0" smtClean="0"/>
              <a:t>So what else we need for definition of our model?</a:t>
            </a:r>
          </a:p>
          <a:p>
            <a:pPr marL="0" marR="0" lvl="0" indent="0" algn="l" rtl="0">
              <a:spcBef>
                <a:spcPts val="0"/>
              </a:spcBef>
              <a:spcAft>
                <a:spcPts val="0"/>
              </a:spcAft>
              <a:buFont typeface="Arial"/>
              <a:buNone/>
            </a:pPr>
            <a:r>
              <a:rPr lang="en-US" sz="1100" b="0" i="0" u="none" strike="noStrike" cap="none" baseline="0" dirty="0" smtClean="0"/>
              <a:t>We need prior distribution of our weights</a:t>
            </a:r>
          </a:p>
          <a:p>
            <a:pPr marL="0" marR="0" lvl="0" indent="0" algn="l" rtl="0">
              <a:spcBef>
                <a:spcPts val="0"/>
              </a:spcBef>
              <a:spcAft>
                <a:spcPts val="0"/>
              </a:spcAft>
              <a:buFont typeface="Arial"/>
              <a:buNone/>
            </a:pPr>
            <a:r>
              <a:rPr lang="en-US" sz="1100" b="0" i="0" u="none" strike="noStrike" cap="none" baseline="0" dirty="0" smtClean="0"/>
              <a:t>Let it be log-uniform distribution</a:t>
            </a:r>
          </a:p>
          <a:p>
            <a:pPr marL="0" marR="0" lvl="0" indent="0" algn="l" rtl="0">
              <a:spcBef>
                <a:spcPts val="0"/>
              </a:spcBef>
              <a:spcAft>
                <a:spcPts val="0"/>
              </a:spcAft>
              <a:buFont typeface="Arial"/>
              <a:buNone/>
            </a:pPr>
            <a:r>
              <a:rPr lang="en-US" sz="1100" b="0" i="0" u="none" strike="noStrike" cap="none" dirty="0" smtClean="0"/>
              <a:t>And</a:t>
            </a:r>
            <a:r>
              <a:rPr lang="en-US" sz="1100" b="0" i="0" u="none" strike="noStrike" cap="none" baseline="0" dirty="0" smtClean="0"/>
              <a:t> you can say for what reason?</a:t>
            </a:r>
          </a:p>
          <a:p>
            <a:pPr marL="0" marR="0" lvl="0" indent="0" algn="l" rtl="0">
              <a:spcBef>
                <a:spcPts val="0"/>
              </a:spcBef>
              <a:spcAft>
                <a:spcPts val="0"/>
              </a:spcAft>
              <a:buFont typeface="Arial"/>
              <a:buNone/>
            </a:pPr>
            <a:r>
              <a:rPr lang="en-US" sz="1100" b="0" i="0" u="none" strike="noStrike" cap="none" baseline="0" dirty="0" smtClean="0"/>
              <a:t>And for now I can answer that we don’t want our KL divergence depend on weight parameters </a:t>
            </a:r>
            <a:r>
              <a:rPr lang="en-US" sz="1100" b="0" i="0" u="none" strike="noStrike" cap="none" baseline="0" dirty="0" err="1" smtClean="0"/>
              <a:t>w_ij</a:t>
            </a:r>
            <a:endParaRPr lang="en-US" sz="1100" b="0" i="0" u="none" strike="noStrike" cap="none" baseline="0" dirty="0" smtClean="0"/>
          </a:p>
          <a:p>
            <a:pPr marL="0" marR="0" lvl="0" indent="0" algn="l" rtl="0">
              <a:spcBef>
                <a:spcPts val="0"/>
              </a:spcBef>
              <a:spcAft>
                <a:spcPts val="0"/>
              </a:spcAft>
              <a:buFont typeface="Arial"/>
              <a:buNone/>
            </a:pPr>
            <a:r>
              <a:rPr lang="en-US" sz="1100" b="0" i="0" u="none" strike="noStrike" cap="none" baseline="0" dirty="0" smtClean="0"/>
              <a:t>What does it mean? It means that if we optimize </a:t>
            </a:r>
            <a:r>
              <a:rPr lang="en-US" sz="1100" b="0" i="0" u="none" strike="noStrike" cap="none" baseline="0" dirty="0" err="1" smtClean="0"/>
              <a:t>w_ij</a:t>
            </a:r>
            <a:r>
              <a:rPr lang="en-US" sz="1100" b="0" i="0" u="none" strike="noStrike" cap="none" baseline="0" dirty="0" smtClean="0"/>
              <a:t> we optimize the same network as in Gaussian Dropout</a:t>
            </a:r>
          </a:p>
          <a:p>
            <a:pPr marL="0" marR="0" lvl="0" indent="0" algn="l" rtl="0">
              <a:spcBef>
                <a:spcPts val="0"/>
              </a:spcBef>
              <a:spcAft>
                <a:spcPts val="0"/>
              </a:spcAft>
              <a:buFont typeface="Arial"/>
              <a:buNone/>
            </a:pPr>
            <a:r>
              <a:rPr lang="en-US" sz="1100" b="0" i="0" u="none" strike="noStrike" cap="none" baseline="0" dirty="0" smtClean="0"/>
              <a:t>And that was initial motivation of </a:t>
            </a:r>
            <a:r>
              <a:rPr lang="en-US" sz="1100" b="0" i="0" u="none" strike="noStrike" cap="none" baseline="0" dirty="0" err="1" smtClean="0"/>
              <a:t>Kingma</a:t>
            </a:r>
            <a:r>
              <a:rPr lang="en-US" sz="1100" b="0" i="0" u="none" strike="noStrike" cap="none" baseline="0" dirty="0" smtClean="0"/>
              <a:t>, </a:t>
            </a:r>
            <a:r>
              <a:rPr lang="en-US" sz="1100" b="0" i="0" u="none" strike="noStrike" cap="none" baseline="0" dirty="0" err="1" smtClean="0"/>
              <a:t>Salimans</a:t>
            </a:r>
            <a:r>
              <a:rPr lang="en-US" sz="1100" b="0" i="0" u="none" strike="noStrike" cap="none" baseline="0" dirty="0" smtClean="0"/>
              <a:t> and Welling when they made this model</a:t>
            </a:r>
            <a:endParaRPr lang="en-US" sz="1100" b="0" i="0" u="none" strike="noStrike" cap="none" dirty="0" smtClean="0"/>
          </a:p>
          <a:p>
            <a:pPr marL="0" marR="0" lvl="0" indent="0" algn="l" rtl="0">
              <a:spcBef>
                <a:spcPts val="0"/>
              </a:spcBef>
              <a:spcAft>
                <a:spcPts val="0"/>
              </a:spcAft>
              <a:buFont typeface="Arial"/>
              <a:buNone/>
            </a:pPr>
            <a:endParaRPr sz="1100" b="0" i="0" u="none" strike="noStrike" cap="none" dirty="0"/>
          </a:p>
          <a:p>
            <a:pPr marL="457200" marR="0" lvl="0" indent="-228600" algn="l" rtl="0">
              <a:spcBef>
                <a:spcPts val="0"/>
              </a:spcBef>
              <a:spcAft>
                <a:spcPts val="0"/>
              </a:spcAft>
              <a:buSzPts val="1100"/>
              <a:buFont typeface="Arial"/>
              <a:buAutoNum type="arabicParenR"/>
            </a:pPr>
            <a:r>
              <a:rPr lang="en" sz="1100" b="0" i="0" u="none" strike="noStrike" cap="none" dirty="0"/>
              <a:t>\</a:t>
            </a:r>
            <a:r>
              <a:rPr lang="en" sz="1100" b="0" i="0" u="none" strike="noStrike" cap="none" dirty="0" err="1"/>
              <a:t>mathbb</a:t>
            </a:r>
            <a:r>
              <a:rPr lang="en" sz="1100" b="0" i="0" u="none" strike="noStrike" cap="none" dirty="0"/>
              <a:t>{E}_{q(\</a:t>
            </a:r>
            <a:r>
              <a:rPr lang="en" sz="1100" b="0" i="0" u="none" strike="noStrike" cap="none" dirty="0" err="1"/>
              <a:t>widetilde</a:t>
            </a:r>
            <a:r>
              <a:rPr lang="en" sz="1100" b="0" i="0" u="none" strike="noStrike" cap="none" dirty="0"/>
              <a:t>{W}\,|\,\phi)}\log p(y\,|\,x, \</a:t>
            </a:r>
            <a:r>
              <a:rPr lang="en" sz="1100" b="0" i="0" u="none" strike="noStrike" cap="none" dirty="0" err="1"/>
              <a:t>widetilde</a:t>
            </a:r>
            <a:r>
              <a:rPr lang="en" sz="1100" b="0" i="0" u="none" strike="noStrike" cap="none" dirty="0"/>
              <a:t>{W}) - D_{KL}(q(\</a:t>
            </a:r>
            <a:r>
              <a:rPr lang="en" sz="1100" b="0" i="0" u="none" strike="noStrike" cap="none" dirty="0" err="1"/>
              <a:t>widetilde</a:t>
            </a:r>
            <a:r>
              <a:rPr lang="en" sz="1100" b="0" i="0" u="none" strike="noStrike" cap="none" dirty="0"/>
              <a:t>{W}\,|\,\phi)\,||\,p(\</a:t>
            </a:r>
            <a:r>
              <a:rPr lang="en" sz="1100" b="0" i="0" u="none" strike="noStrike" cap="none" dirty="0" err="1"/>
              <a:t>widetilde</a:t>
            </a:r>
            <a:r>
              <a:rPr lang="en" sz="1100" b="0" i="0" u="none" strike="noStrike" cap="none" dirty="0"/>
              <a:t>{W})) \to \max_\phi</a:t>
            </a:r>
            <a:endParaRPr dirty="0"/>
          </a:p>
          <a:p>
            <a:pPr marL="457200" marR="0" lvl="0" indent="-228600" algn="l" rtl="0">
              <a:spcBef>
                <a:spcPts val="0"/>
              </a:spcBef>
              <a:spcAft>
                <a:spcPts val="0"/>
              </a:spcAft>
              <a:buSzPts val="1100"/>
              <a:buFont typeface="Arial"/>
              <a:buAutoNum type="arabicParenR"/>
            </a:pPr>
            <a:r>
              <a:rPr lang="en" sz="1100" b="0" i="0" u="none" strike="noStrike" cap="none" dirty="0"/>
              <a:t>\tilde{w_{</a:t>
            </a:r>
            <a:r>
              <a:rPr lang="en" sz="1100" b="0" i="0" u="none" strike="noStrike" cap="none" dirty="0" err="1"/>
              <a:t>ij</a:t>
            </a:r>
            <a:r>
              <a:rPr lang="en" sz="1100" b="0" i="0" u="none" strike="noStrike" cap="none" dirty="0"/>
              <a:t>}} </a:t>
            </a:r>
            <a:r>
              <a:rPr lang="en" sz="1100" b="0" i="0" u="none" strike="noStrike" cap="none" dirty="0">
                <a:solidFill>
                  <a:schemeClr val="dk1"/>
                </a:solidFill>
              </a:rPr>
              <a:t> \sim w_{</a:t>
            </a:r>
            <a:r>
              <a:rPr lang="en" sz="1100" b="0" i="0" u="none" strike="noStrike" cap="none" dirty="0" err="1">
                <a:solidFill>
                  <a:schemeClr val="dk1"/>
                </a:solidFill>
              </a:rPr>
              <a:t>ij</a:t>
            </a:r>
            <a:r>
              <a:rPr lang="en" sz="1100" b="0" i="0" u="none" strike="noStrike" cap="none" dirty="0">
                <a:solidFill>
                  <a:schemeClr val="dk1"/>
                </a:solidFill>
              </a:rPr>
              <a:t>} \</a:t>
            </a:r>
            <a:r>
              <a:rPr lang="en" sz="1100" b="0" i="0" u="none" strike="noStrike" cap="none" dirty="0" err="1">
                <a:solidFill>
                  <a:schemeClr val="dk1"/>
                </a:solidFill>
              </a:rPr>
              <a:t>cdot</a:t>
            </a:r>
            <a:r>
              <a:rPr lang="en" sz="1100" b="0" i="0" u="none" strike="noStrike" cap="none" dirty="0">
                <a:solidFill>
                  <a:schemeClr val="dk1"/>
                </a:solidFill>
              </a:rPr>
              <a:t> (1 + \</a:t>
            </a:r>
            <a:r>
              <a:rPr lang="en" sz="1100" b="0" i="0" u="none" strike="noStrike" cap="none" dirty="0" err="1">
                <a:solidFill>
                  <a:schemeClr val="dk1"/>
                </a:solidFill>
              </a:rPr>
              <a:t>sqrt</a:t>
            </a:r>
            <a:r>
              <a:rPr lang="en" sz="1100" b="0" i="0" u="none" strike="noStrike" cap="none" dirty="0">
                <a:solidFill>
                  <a:schemeClr val="dk1"/>
                </a:solidFill>
              </a:rPr>
              <a:t>{\alpha_{</a:t>
            </a:r>
            <a:r>
              <a:rPr lang="en" sz="1100" b="0" i="0" u="none" strike="noStrike" cap="none" dirty="0" err="1">
                <a:solidFill>
                  <a:schemeClr val="dk1"/>
                </a:solidFill>
              </a:rPr>
              <a:t>ij</a:t>
            </a:r>
            <a:r>
              <a:rPr lang="en" sz="1100" b="0" i="0" u="none" strike="noStrike" cap="none" dirty="0">
                <a:solidFill>
                  <a:schemeClr val="dk1"/>
                </a:solidFill>
              </a:rPr>
              <a:t>}} \</a:t>
            </a:r>
            <a:r>
              <a:rPr lang="en" sz="1100" b="0" i="0" u="none" strike="noStrike" cap="none" dirty="0" err="1">
                <a:solidFill>
                  <a:schemeClr val="dk1"/>
                </a:solidFill>
              </a:rPr>
              <a:t>cdot</a:t>
            </a:r>
            <a:r>
              <a:rPr lang="en" sz="1100" b="0" i="0" u="none" strike="noStrike" cap="none" dirty="0">
                <a:solidFill>
                  <a:schemeClr val="dk1"/>
                </a:solidFill>
              </a:rPr>
              <a:t> \</a:t>
            </a:r>
            <a:r>
              <a:rPr lang="en" sz="1100" b="0" i="0" u="none" strike="noStrike" cap="none" dirty="0" err="1">
                <a:solidFill>
                  <a:schemeClr val="dk1"/>
                </a:solidFill>
              </a:rPr>
              <a:t>varepsilon</a:t>
            </a:r>
            <a:r>
              <a:rPr lang="en" sz="1100" b="0" i="0" u="none" strike="noStrike" cap="none" dirty="0">
                <a:solidFill>
                  <a:schemeClr val="dk1"/>
                </a:solidFill>
              </a:rPr>
              <a:t>) </a:t>
            </a:r>
            <a:endParaRPr dirty="0"/>
          </a:p>
          <a:p>
            <a:pPr marL="457200" marR="0" lvl="0" indent="-228600" algn="l" rtl="0">
              <a:spcBef>
                <a:spcPts val="0"/>
              </a:spcBef>
              <a:spcAft>
                <a:spcPts val="0"/>
              </a:spcAft>
              <a:buSzPts val="1100"/>
              <a:buFont typeface="Arial"/>
              <a:buAutoNum type="arabicParenR"/>
            </a:pPr>
            <a:r>
              <a:rPr lang="en" sz="1100" b="0" i="0" u="none" strike="noStrike" cap="none" dirty="0"/>
              <a:t>q(\tilde{w}_{</a:t>
            </a:r>
            <a:r>
              <a:rPr lang="en" sz="1100" b="0" i="0" u="none" strike="noStrike" cap="none" dirty="0" err="1"/>
              <a:t>ij</a:t>
            </a:r>
            <a:r>
              <a:rPr lang="en" sz="1100" b="0" i="0" u="none" strike="noStrike" cap="none" dirty="0"/>
              <a:t>} \,|\, \phi_{</a:t>
            </a:r>
            <a:r>
              <a:rPr lang="en" sz="1100" b="0" i="0" u="none" strike="noStrike" cap="none" dirty="0" err="1"/>
              <a:t>ij</a:t>
            </a:r>
            <a:r>
              <a:rPr lang="en" sz="1100" b="0" i="0" u="none" strike="noStrike" cap="none" dirty="0"/>
              <a:t>}) = \</a:t>
            </a:r>
            <a:r>
              <a:rPr lang="en" sz="1100" b="0" i="0" u="none" strike="noStrike" cap="none" dirty="0" err="1"/>
              <a:t>mathcal</a:t>
            </a:r>
            <a:r>
              <a:rPr lang="en" sz="1100" b="0" i="0" u="none" strike="noStrike" cap="none" dirty="0"/>
              <a:t>{N}(\tilde{w}_{</a:t>
            </a:r>
            <a:r>
              <a:rPr lang="en" sz="1100" b="0" i="0" u="none" strike="noStrike" cap="none" dirty="0" err="1"/>
              <a:t>ij</a:t>
            </a:r>
            <a:r>
              <a:rPr lang="en" sz="1100" b="0" i="0" u="none" strike="noStrike" cap="none" dirty="0"/>
              <a:t>}\,|\, w_{</a:t>
            </a:r>
            <a:r>
              <a:rPr lang="en" sz="1100" b="0" i="0" u="none" strike="noStrike" cap="none" dirty="0" err="1"/>
              <a:t>ij</a:t>
            </a:r>
            <a:r>
              <a:rPr lang="en" sz="1100" b="0" i="0" u="none" strike="noStrike" cap="none" dirty="0"/>
              <a:t>}, \alpha_{</a:t>
            </a:r>
            <a:r>
              <a:rPr lang="en" sz="1100" b="0" i="0" u="none" strike="noStrike" cap="none" dirty="0" err="1"/>
              <a:t>ij</a:t>
            </a:r>
            <a:r>
              <a:rPr lang="en" sz="1100" b="0" i="0" u="none" strike="noStrike" cap="none" dirty="0"/>
              <a:t>} w_{</a:t>
            </a:r>
            <a:r>
              <a:rPr lang="en" sz="1100" b="0" i="0" u="none" strike="noStrike" cap="none" dirty="0" err="1"/>
              <a:t>ij</a:t>
            </a:r>
            <a:r>
              <a:rPr lang="en" sz="1100" b="0" i="0" u="none" strike="noStrike" cap="none" dirty="0"/>
              <a:t>}^2)</a:t>
            </a:r>
            <a:endParaRPr dirty="0"/>
          </a:p>
          <a:p>
            <a:pPr marL="457200" marR="0" lvl="0" indent="-228600" algn="l" rtl="0">
              <a:spcBef>
                <a:spcPts val="0"/>
              </a:spcBef>
              <a:spcAft>
                <a:spcPts val="0"/>
              </a:spcAft>
              <a:buSzPts val="1100"/>
              <a:buFont typeface="Arial"/>
              <a:buAutoNum type="arabicParenR"/>
            </a:pPr>
            <a:r>
              <a:rPr lang="en" sz="1100" b="0" i="0" u="none" strike="noStrike" cap="none" dirty="0"/>
              <a:t>p(\tilde{w}_{</a:t>
            </a:r>
            <a:r>
              <a:rPr lang="en" sz="1100" b="0" i="0" u="none" strike="noStrike" cap="none" dirty="0" err="1"/>
              <a:t>ij</a:t>
            </a:r>
            <a:r>
              <a:rPr lang="en" sz="1100" b="0" i="0" u="none" strike="noStrike" cap="none" dirty="0"/>
              <a:t>}) \</a:t>
            </a:r>
            <a:r>
              <a:rPr lang="en" sz="1100" b="0" i="0" u="none" strike="noStrike" cap="none" dirty="0" err="1"/>
              <a:t>propto</a:t>
            </a:r>
            <a:r>
              <a:rPr lang="en" sz="1100" b="0" i="0" u="none" strike="noStrike" cap="none" dirty="0"/>
              <a:t> \</a:t>
            </a:r>
            <a:r>
              <a:rPr lang="en" sz="1100" b="0" i="0" u="none" strike="noStrike" cap="none" dirty="0" err="1"/>
              <a:t>tfrac</a:t>
            </a:r>
            <a:r>
              <a:rPr lang="en" sz="1100" b="0" i="0" u="none" strike="noStrike" cap="none" dirty="0"/>
              <a:t>{1}{|\tilde{w}_{</a:t>
            </a:r>
            <a:r>
              <a:rPr lang="en" sz="1100" b="0" i="0" u="none" strike="noStrike" cap="none" dirty="0" err="1"/>
              <a:t>ij</a:t>
            </a:r>
            <a:r>
              <a:rPr lang="en" sz="1100" b="0" i="0" u="none" strike="noStrike" cap="none" dirty="0"/>
              <a:t>}|}</a:t>
            </a:r>
            <a:endParaRPr dirty="0"/>
          </a:p>
          <a:p>
            <a:pPr marL="457200" marR="0" lvl="0" indent="-228600" algn="l" rtl="0">
              <a:spcBef>
                <a:spcPts val="0"/>
              </a:spcBef>
              <a:spcAft>
                <a:spcPts val="0"/>
              </a:spcAft>
              <a:buSzPts val="1100"/>
              <a:buFont typeface="Arial"/>
              <a:buAutoNum type="arabicParenR"/>
            </a:pPr>
            <a:r>
              <a:rPr lang="en" sz="1100" b="0" i="0" u="none" strike="noStrike" cap="none" dirty="0"/>
              <a:t>-D_{KL}(q(\tilde{w}_{</a:t>
            </a:r>
            <a:r>
              <a:rPr lang="en" sz="1100" b="0" i="0" u="none" strike="noStrike" cap="none" dirty="0" err="1"/>
              <a:t>ij</a:t>
            </a:r>
            <a:r>
              <a:rPr lang="en" sz="1100" b="0" i="0" u="none" strike="noStrike" cap="none" dirty="0"/>
              <a:t>} \,|\,\w_{</a:t>
            </a:r>
            <a:r>
              <a:rPr lang="en" sz="1100" b="0" i="0" u="none" strike="noStrike" cap="none" dirty="0" err="1"/>
              <a:t>ij</a:t>
            </a:r>
            <a:r>
              <a:rPr lang="en" sz="1100" b="0" i="0" u="none" strike="noStrike" cap="none" dirty="0"/>
              <a:t>}, \alpha_{</a:t>
            </a:r>
            <a:r>
              <a:rPr lang="en" sz="1100" b="0" i="0" u="none" strike="noStrike" cap="none" dirty="0" err="1"/>
              <a:t>ij</a:t>
            </a:r>
            <a:r>
              <a:rPr lang="en" sz="1100" b="0" i="0" u="none" strike="noStrike" cap="none" dirty="0"/>
              <a:t>})\,\|\,p(w_{</a:t>
            </a:r>
            <a:r>
              <a:rPr lang="en" sz="1100" b="0" i="0" u="none" strike="noStrike" cap="none" dirty="0" err="1"/>
              <a:t>ij</a:t>
            </a:r>
            <a:r>
              <a:rPr lang="en" sz="1100" b="0" i="0" u="none" strike="noStrike" cap="none" dirty="0"/>
              <a:t>}))=\\</a:t>
            </a:r>
            <a:endParaRPr dirty="0"/>
          </a:p>
          <a:p>
            <a:pPr marL="457200" marR="0" lvl="0" indent="-228600" algn="l" rtl="0">
              <a:spcBef>
                <a:spcPts val="0"/>
              </a:spcBef>
              <a:spcAft>
                <a:spcPts val="0"/>
              </a:spcAft>
              <a:buSzPts val="1100"/>
              <a:buFont typeface="Arial"/>
              <a:buAutoNum type="arabicParenR"/>
            </a:pPr>
            <a:r>
              <a:rPr lang="en" sz="1100" b="0" i="0" u="none" strike="noStrike" cap="none" dirty="0"/>
              <a:t>0.5\log\alpha_{</a:t>
            </a:r>
            <a:r>
              <a:rPr lang="en" sz="1100" b="0" i="0" u="none" strike="noStrike" cap="none" dirty="0" err="1"/>
              <a:t>ij</a:t>
            </a:r>
            <a:r>
              <a:rPr lang="en" sz="1100" b="0" i="0" u="none" strike="noStrike" cap="none" dirty="0"/>
              <a:t>}-\</a:t>
            </a:r>
            <a:r>
              <a:rPr lang="en" sz="1100" b="0" i="0" u="none" strike="noStrike" cap="none" dirty="0" err="1"/>
              <a:t>mathbb</a:t>
            </a:r>
            <a:r>
              <a:rPr lang="en" sz="1100" b="0" i="0" u="none" strike="noStrike" cap="none" dirty="0"/>
              <a:t>{E}_{\epsilon\sim\</a:t>
            </a:r>
            <a:r>
              <a:rPr lang="en" sz="1100" b="0" i="0" u="none" strike="noStrike" cap="none" dirty="0" err="1"/>
              <a:t>mathcal</a:t>
            </a:r>
            <a:r>
              <a:rPr lang="en" sz="1100" b="0" i="0" u="none" strike="noStrike" cap="none" dirty="0"/>
              <a:t>{N}(1, \alpha_{</a:t>
            </a:r>
            <a:r>
              <a:rPr lang="en" sz="1100" b="0" i="0" u="none" strike="noStrike" cap="none" dirty="0" err="1"/>
              <a:t>ij</a:t>
            </a:r>
            <a:r>
              <a:rPr lang="en" sz="1100" b="0" i="0" u="none" strike="noStrike" cap="none" dirty="0"/>
              <a:t>})}\log|\epsilon|+\</a:t>
            </a:r>
            <a:r>
              <a:rPr lang="en" sz="1100" b="0" i="0" u="none" strike="noStrike" cap="none" dirty="0" err="1"/>
              <a:t>mathrm</a:t>
            </a:r>
            <a:r>
              <a:rPr lang="en" sz="1100" b="0" i="0" u="none" strike="noStrike" cap="none" dirty="0"/>
              <a:t>{C}</a:t>
            </a:r>
            <a:endParaRPr dirty="0"/>
          </a:p>
          <a:p>
            <a:pPr marL="457200" marR="0" lvl="0" indent="-228600" algn="l" rtl="0">
              <a:spcBef>
                <a:spcPts val="0"/>
              </a:spcBef>
              <a:spcAft>
                <a:spcPts val="0"/>
              </a:spcAft>
              <a:buSzPts val="1100"/>
              <a:buFont typeface="Arial"/>
              <a:buAutoNum type="arabicParenR"/>
            </a:pPr>
            <a:endParaRPr sz="1100" b="0" i="0" u="none" strike="noStrike" cap="none" dirty="0"/>
          </a:p>
        </p:txBody>
      </p:sp>
    </p:spTree>
    <p:extLst>
      <p:ext uri="{BB962C8B-B14F-4D97-AF65-F5344CB8AC3E}">
        <p14:creationId xmlns:p14="http://schemas.microsoft.com/office/powerpoint/2010/main" val="1071366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look how </a:t>
            </a:r>
            <a:r>
              <a:rPr lang="en-US" sz="1200" kern="1200" dirty="0" err="1" smtClean="0">
                <a:solidFill>
                  <a:schemeClr val="tx1"/>
                </a:solidFill>
                <a:effectLst/>
                <a:latin typeface="+mn-lt"/>
                <a:ea typeface="+mn-ea"/>
                <a:cs typeface="+mn-cs"/>
              </a:rPr>
              <a:t>variational</a:t>
            </a:r>
            <a:r>
              <a:rPr lang="en-US" sz="1200" kern="1200" baseline="0" dirty="0" smtClean="0">
                <a:solidFill>
                  <a:schemeClr val="tx1"/>
                </a:solidFill>
                <a:effectLst/>
                <a:latin typeface="+mn-lt"/>
                <a:ea typeface="+mn-ea"/>
                <a:cs typeface="+mn-cs"/>
              </a:rPr>
              <a:t> dropout will look with LRT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Assume we have some </a:t>
            </a:r>
            <a:r>
              <a:rPr lang="en-US" sz="1200" kern="1200" baseline="0" dirty="0" err="1" smtClean="0">
                <a:solidFill>
                  <a:schemeClr val="tx1"/>
                </a:solidFill>
                <a:effectLst/>
                <a:latin typeface="+mn-lt"/>
                <a:ea typeface="+mn-ea"/>
                <a:cs typeface="+mn-cs"/>
              </a:rPr>
              <a:t>gaussian</a:t>
            </a:r>
            <a:r>
              <a:rPr lang="en-US" sz="1200" kern="1200" baseline="0" dirty="0" smtClean="0">
                <a:solidFill>
                  <a:schemeClr val="tx1"/>
                </a:solidFill>
                <a:effectLst/>
                <a:latin typeface="+mn-lt"/>
                <a:ea typeface="+mn-ea"/>
                <a:cs typeface="+mn-cs"/>
              </a:rPr>
              <a:t> distribution for our weights and we want to sample some activation </a:t>
            </a:r>
            <a:r>
              <a:rPr lang="en-US" sz="1200" kern="1200" baseline="0" dirty="0" err="1" smtClean="0">
                <a:solidFill>
                  <a:schemeClr val="tx1"/>
                </a:solidFill>
                <a:effectLst/>
                <a:latin typeface="+mn-lt"/>
                <a:ea typeface="+mn-ea"/>
                <a:cs typeface="+mn-cs"/>
              </a:rPr>
              <a:t>b_i</a:t>
            </a:r>
            <a:r>
              <a:rPr lang="en-US" sz="1200" kern="1200" baseline="0" dirty="0" smtClean="0">
                <a:solidFill>
                  <a:schemeClr val="tx1"/>
                </a:solidFill>
                <a:effectLst/>
                <a:latin typeface="+mn-lt"/>
                <a:ea typeface="+mn-ea"/>
                <a:cs typeface="+mn-cs"/>
              </a:rPr>
              <a:t> that is just a scalar product of column of matrix W and input vector x</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 can rewrite this activation b as two following sums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And then we can note that </a:t>
            </a:r>
            <a:r>
              <a:rPr lang="en-US" sz="1200" kern="1200" baseline="0" dirty="0" err="1" smtClean="0">
                <a:solidFill>
                  <a:schemeClr val="tx1"/>
                </a:solidFill>
                <a:effectLst/>
                <a:latin typeface="+mn-lt"/>
                <a:ea typeface="+mn-ea"/>
                <a:cs typeface="+mn-cs"/>
              </a:rPr>
              <a:t>e_ij</a:t>
            </a:r>
            <a:r>
              <a:rPr lang="en-US" sz="1200" kern="1200" baseline="0" dirty="0" smtClean="0">
                <a:solidFill>
                  <a:schemeClr val="tx1"/>
                </a:solidFill>
                <a:effectLst/>
                <a:latin typeface="+mn-lt"/>
                <a:ea typeface="+mn-ea"/>
                <a:cs typeface="+mn-cs"/>
              </a:rPr>
              <a:t> is a standard normal distribution and we can say that activation </a:t>
            </a:r>
            <a:r>
              <a:rPr lang="en-US" sz="1200" kern="1200" baseline="0" dirty="0" err="1" smtClean="0">
                <a:solidFill>
                  <a:schemeClr val="tx1"/>
                </a:solidFill>
                <a:effectLst/>
                <a:latin typeface="+mn-lt"/>
                <a:ea typeface="+mn-ea"/>
                <a:cs typeface="+mn-cs"/>
              </a:rPr>
              <a:t>b_i</a:t>
            </a:r>
            <a:r>
              <a:rPr lang="en-US" sz="1200" kern="1200" baseline="0" dirty="0" smtClean="0">
                <a:solidFill>
                  <a:schemeClr val="tx1"/>
                </a:solidFill>
                <a:effectLst/>
                <a:latin typeface="+mn-lt"/>
                <a:ea typeface="+mn-ea"/>
                <a:cs typeface="+mn-cs"/>
              </a:rPr>
              <a:t> is distributed as follows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our model says us to sample each weight from the following distribution then multiply obtained matrix by input and then apply nonlinearity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And LRT says us that we can just calculate mean and variance of this distribution in such manner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Then sample from this distribution and then apply nonlinearity</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mathcal</a:t>
            </a:r>
            <a:r>
              <a:rPr lang="en-US" sz="1200" kern="1200" dirty="0" smtClean="0">
                <a:solidFill>
                  <a:schemeClr val="tx1"/>
                </a:solidFill>
                <a:effectLst/>
                <a:latin typeface="+mn-lt"/>
                <a:ea typeface="+mn-ea"/>
                <a:cs typeface="+mn-cs"/>
              </a:rPr>
              <a:t>{N}(w_{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}|\mu_{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\sigma_{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b_i</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w_i^Tx</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 = \sum_{j}  (\mu_{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varepsilon</a:t>
            </a:r>
            <a:r>
              <a:rPr lang="en-US" sz="1200" kern="1200" dirty="0" smtClean="0">
                <a:solidFill>
                  <a:schemeClr val="tx1"/>
                </a:solidFill>
                <a:effectLst/>
                <a:latin typeface="+mn-lt"/>
                <a:ea typeface="+mn-ea"/>
                <a:cs typeface="+mn-cs"/>
              </a:rPr>
              <a:t>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\sigma_{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cdot</a:t>
            </a:r>
            <a:r>
              <a:rPr lang="en-US" sz="1200" kern="1200" dirty="0" smtClean="0">
                <a:solidFill>
                  <a:schemeClr val="tx1"/>
                </a:solidFill>
                <a:effectLst/>
                <a:latin typeface="+mn-lt"/>
                <a:ea typeface="+mn-ea"/>
                <a:cs typeface="+mn-cs"/>
              </a:rPr>
              <a:t> x_{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\sum_{j} \mu_{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x_{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 \sum_{j} \</a:t>
            </a:r>
            <a:r>
              <a:rPr lang="en-US" sz="1200" kern="1200" dirty="0" err="1" smtClean="0">
                <a:solidFill>
                  <a:schemeClr val="tx1"/>
                </a:solidFill>
                <a:effectLst/>
                <a:latin typeface="+mn-lt"/>
                <a:ea typeface="+mn-ea"/>
                <a:cs typeface="+mn-cs"/>
              </a:rPr>
              <a:t>varepsilon</a:t>
            </a:r>
            <a:r>
              <a:rPr lang="en-US" sz="1200" kern="1200" dirty="0" smtClean="0">
                <a:solidFill>
                  <a:schemeClr val="tx1"/>
                </a:solidFill>
                <a:effectLst/>
                <a:latin typeface="+mn-lt"/>
                <a:ea typeface="+mn-ea"/>
                <a:cs typeface="+mn-cs"/>
              </a:rPr>
              <a:t>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\sigma_{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x_{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err="1" smtClean="0">
                <a:solidFill>
                  <a:schemeClr val="tx1"/>
                </a:solidFill>
                <a:effectLst/>
                <a:latin typeface="+mn-lt"/>
                <a:ea typeface="+mn-ea"/>
                <a:cs typeface="+mn-cs"/>
              </a:rPr>
              <a:t>b_i</a:t>
            </a:r>
            <a:r>
              <a:rPr lang="en-US" sz="1200" kern="1200" dirty="0" smtClean="0">
                <a:solidFill>
                  <a:schemeClr val="tx1"/>
                </a:solidFill>
                <a:effectLst/>
                <a:latin typeface="+mn-lt"/>
                <a:ea typeface="+mn-ea"/>
                <a:cs typeface="+mn-cs"/>
              </a:rPr>
              <a:t> \sim \</a:t>
            </a:r>
            <a:r>
              <a:rPr lang="en-US" sz="1200" kern="1200" dirty="0" err="1" smtClean="0">
                <a:solidFill>
                  <a:schemeClr val="tx1"/>
                </a:solidFill>
                <a:effectLst/>
                <a:latin typeface="+mn-lt"/>
                <a:ea typeface="+mn-ea"/>
                <a:cs typeface="+mn-cs"/>
              </a:rPr>
              <a:t>mathcal</a:t>
            </a:r>
            <a:r>
              <a:rPr lang="en-US" sz="1200" kern="1200" dirty="0" smtClean="0">
                <a:solidFill>
                  <a:schemeClr val="tx1"/>
                </a:solidFill>
                <a:effectLst/>
                <a:latin typeface="+mn-lt"/>
                <a:ea typeface="+mn-ea"/>
                <a:cs typeface="+mn-cs"/>
              </a:rPr>
              <a:t>{N}\</a:t>
            </a:r>
            <a:r>
              <a:rPr lang="en-US" sz="1200" kern="1200" dirty="0" err="1" smtClean="0">
                <a:solidFill>
                  <a:schemeClr val="tx1"/>
                </a:solidFill>
                <a:effectLst/>
                <a:latin typeface="+mn-lt"/>
                <a:ea typeface="+mn-ea"/>
                <a:cs typeface="+mn-cs"/>
              </a:rPr>
              <a:t>bigg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sum_j</a:t>
            </a:r>
            <a:r>
              <a:rPr lang="en-US" sz="1200" kern="1200" dirty="0" smtClean="0">
                <a:solidFill>
                  <a:schemeClr val="tx1"/>
                </a:solidFill>
                <a:effectLst/>
                <a:latin typeface="+mn-lt"/>
                <a:ea typeface="+mn-ea"/>
                <a:cs typeface="+mn-cs"/>
              </a:rPr>
              <a:t> \mu_{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}x_{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sum_j</a:t>
            </a:r>
            <a:r>
              <a:rPr lang="en-US" sz="1200" kern="1200" dirty="0" smtClean="0">
                <a:solidFill>
                  <a:schemeClr val="tx1"/>
                </a:solidFill>
                <a:effectLst/>
                <a:latin typeface="+mn-lt"/>
                <a:ea typeface="+mn-ea"/>
                <a:cs typeface="+mn-cs"/>
              </a:rPr>
              <a:t> \sigma_{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}^2x_{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bigg</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\sim \</a:t>
            </a:r>
            <a:r>
              <a:rPr lang="en-US" sz="1200" kern="1200" dirty="0" err="1" smtClean="0">
                <a:solidFill>
                  <a:schemeClr val="tx1"/>
                </a:solidFill>
                <a:effectLst/>
                <a:latin typeface="+mn-lt"/>
                <a:ea typeface="+mn-ea"/>
                <a:cs typeface="+mn-cs"/>
              </a:rPr>
              <a:t>mathcal</a:t>
            </a:r>
            <a:r>
              <a:rPr lang="en-US" sz="1200" kern="1200" dirty="0" smtClean="0">
                <a:solidFill>
                  <a:schemeClr val="tx1"/>
                </a:solidFill>
                <a:effectLst/>
                <a:latin typeface="+mn-lt"/>
                <a:ea typeface="+mn-ea"/>
                <a:cs typeface="+mn-cs"/>
              </a:rPr>
              <a:t>{N}(w_{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}|\hat{w}_{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},\alpha_{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}\hat{w}_{</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}^2)</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\text{Output} \sim \</a:t>
            </a:r>
            <a:r>
              <a:rPr lang="en-US" sz="1200" kern="1200" dirty="0" err="1" smtClean="0">
                <a:solidFill>
                  <a:schemeClr val="tx1"/>
                </a:solidFill>
                <a:effectLst/>
                <a:latin typeface="+mn-lt"/>
                <a:ea typeface="+mn-ea"/>
                <a:cs typeface="+mn-cs"/>
              </a:rPr>
              <a:t>mathcal</a:t>
            </a:r>
            <a:r>
              <a:rPr lang="en-US" sz="1200" kern="1200" dirty="0" smtClean="0">
                <a:solidFill>
                  <a:schemeClr val="tx1"/>
                </a:solidFill>
                <a:effectLst/>
                <a:latin typeface="+mn-lt"/>
                <a:ea typeface="+mn-ea"/>
                <a:cs typeface="+mn-cs"/>
              </a:rPr>
              <a:t>{N}(WX,(A\</a:t>
            </a:r>
            <a:r>
              <a:rPr lang="en-US" sz="1200" kern="1200" dirty="0" err="1" smtClean="0">
                <a:solidFill>
                  <a:schemeClr val="tx1"/>
                </a:solidFill>
                <a:effectLst/>
                <a:latin typeface="+mn-lt"/>
                <a:ea typeface="+mn-ea"/>
                <a:cs typeface="+mn-cs"/>
              </a:rPr>
              <a:t>cdot</a:t>
            </a:r>
            <a:r>
              <a:rPr lang="en-US" sz="1200" kern="1200" dirty="0" smtClean="0">
                <a:solidFill>
                  <a:schemeClr val="tx1"/>
                </a:solidFill>
                <a:effectLst/>
                <a:latin typeface="+mn-lt"/>
                <a:ea typeface="+mn-ea"/>
                <a:cs typeface="+mn-cs"/>
              </a:rPr>
              <a:t> W^2)X^2)</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lvl="0" indent="0" algn="l" rtl="0">
              <a:spcBef>
                <a:spcPts val="0"/>
              </a:spcBef>
              <a:spcAft>
                <a:spcPts val="0"/>
              </a:spcAft>
              <a:buFont typeface="Arial"/>
              <a:buNone/>
            </a:pPr>
            <a:endParaRPr sz="1100" b="0" i="0" u="none" strike="noStrike" cap="none" dirty="0"/>
          </a:p>
        </p:txBody>
      </p:sp>
    </p:spTree>
    <p:extLst>
      <p:ext uri="{BB962C8B-B14F-4D97-AF65-F5344CB8AC3E}">
        <p14:creationId xmlns:p14="http://schemas.microsoft.com/office/powerpoint/2010/main" val="89199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so well</a:t>
            </a:r>
          </a:p>
          <a:p>
            <a:r>
              <a:rPr lang="en-US" dirty="0" smtClean="0"/>
              <a:t>We</a:t>
            </a:r>
            <a:r>
              <a:rPr lang="en-US" baseline="0" dirty="0" smtClean="0"/>
              <a:t> just discussed </a:t>
            </a:r>
            <a:r>
              <a:rPr lang="en-US" baseline="0" dirty="0" err="1" smtClean="0"/>
              <a:t>variational</a:t>
            </a:r>
            <a:r>
              <a:rPr lang="en-US" baseline="0" dirty="0" smtClean="0"/>
              <a:t> dropout model and it seems pretty clear</a:t>
            </a:r>
          </a:p>
          <a:p>
            <a:r>
              <a:rPr lang="en-US" baseline="0" dirty="0" smtClean="0"/>
              <a:t>It seems that we can easily implement it and obtain good results</a:t>
            </a:r>
            <a:endParaRPr lang="en-US" dirty="0"/>
          </a:p>
        </p:txBody>
      </p:sp>
      <p:sp>
        <p:nvSpPr>
          <p:cNvPr id="4" name="Slide Number Placeholder 3"/>
          <p:cNvSpPr>
            <a:spLocks noGrp="1"/>
          </p:cNvSpPr>
          <p:nvPr>
            <p:ph type="sldNum" sz="quarter" idx="10"/>
          </p:nvPr>
        </p:nvSpPr>
        <p:spPr/>
        <p:txBody>
          <a:bodyPr/>
          <a:lstStyle/>
          <a:p>
            <a:fld id="{4A8A7B8F-9A95-E040-BAF3-19EF68958462}" type="slidenum">
              <a:rPr lang="en-US" smtClean="0"/>
              <a:t>7</a:t>
            </a:fld>
            <a:endParaRPr lang="en-US"/>
          </a:p>
        </p:txBody>
      </p:sp>
    </p:spTree>
    <p:extLst>
      <p:ext uri="{BB962C8B-B14F-4D97-AF65-F5344CB8AC3E}">
        <p14:creationId xmlns:p14="http://schemas.microsoft.com/office/powerpoint/2010/main" val="909852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US" sz="1100" b="0" i="0" u="none" strike="noStrike" cap="none" dirty="0" smtClean="0"/>
              <a:t>But it</a:t>
            </a:r>
            <a:r>
              <a:rPr lang="en-US" sz="1100" b="0" i="0" u="none" strike="noStrike" cap="none" baseline="0" dirty="0" smtClean="0"/>
              <a:t> turns out that there are some problems in </a:t>
            </a:r>
            <a:r>
              <a:rPr lang="en-US" sz="1100" b="0" i="0" u="none" strike="noStrike" cap="none" baseline="0" dirty="0" err="1" smtClean="0"/>
              <a:t>variational</a:t>
            </a:r>
            <a:r>
              <a:rPr lang="en-US" sz="1100" b="0" i="0" u="none" strike="noStrike" cap="none" baseline="0" dirty="0" smtClean="0"/>
              <a:t> dropout</a:t>
            </a:r>
          </a:p>
          <a:p>
            <a:pPr marL="0" marR="0" lvl="0" indent="0" algn="l" rtl="0">
              <a:spcBef>
                <a:spcPts val="0"/>
              </a:spcBef>
              <a:spcAft>
                <a:spcPts val="0"/>
              </a:spcAft>
              <a:buClr>
                <a:schemeClr val="dk1"/>
              </a:buClr>
              <a:buFont typeface="Arial"/>
              <a:buNone/>
            </a:pPr>
            <a:r>
              <a:rPr lang="en-US" sz="1100" b="0" i="0" u="none" strike="noStrike" cap="none" baseline="0" dirty="0" smtClean="0"/>
              <a:t>For example very noisy gradients</a:t>
            </a:r>
          </a:p>
          <a:p>
            <a:pPr marL="0" marR="0" lvl="0" indent="0" algn="l" rtl="0">
              <a:spcBef>
                <a:spcPts val="0"/>
              </a:spcBef>
              <a:spcAft>
                <a:spcPts val="0"/>
              </a:spcAft>
              <a:buClr>
                <a:schemeClr val="dk1"/>
              </a:buClr>
              <a:buFont typeface="Arial"/>
              <a:buNone/>
            </a:pPr>
            <a:r>
              <a:rPr lang="en-US" sz="1100" b="0" i="0" u="none" strike="noStrike" cap="none" baseline="0" dirty="0" smtClean="0"/>
              <a:t>If you take a look at the partial derivative of the ELBO by parameter w hat </a:t>
            </a:r>
            <a:r>
              <a:rPr lang="en-US" sz="1100" b="0" i="0" u="none" strike="noStrike" cap="none" baseline="0" dirty="0" err="1" smtClean="0"/>
              <a:t>ij</a:t>
            </a:r>
            <a:r>
              <a:rPr lang="en-US" sz="1100" b="0" i="0" u="none" strike="noStrike" cap="none" baseline="0" dirty="0" smtClean="0"/>
              <a:t> then you see that there is very noisy </a:t>
            </a:r>
            <a:r>
              <a:rPr lang="en-US" sz="1100" b="0" i="0" u="none" strike="noStrike" cap="none" baseline="0" dirty="0" err="1" smtClean="0"/>
              <a:t>multiplicator</a:t>
            </a:r>
            <a:endParaRPr lang="en-US" sz="1100" b="0" i="0" u="none" strike="noStrike" cap="none" baseline="0" dirty="0" smtClean="0"/>
          </a:p>
          <a:p>
            <a:pPr marL="0" marR="0" lvl="0" indent="0" algn="l" rtl="0">
              <a:spcBef>
                <a:spcPts val="0"/>
              </a:spcBef>
              <a:spcAft>
                <a:spcPts val="0"/>
              </a:spcAft>
              <a:buClr>
                <a:schemeClr val="dk1"/>
              </a:buClr>
              <a:buFont typeface="Arial"/>
              <a:buNone/>
            </a:pPr>
            <a:r>
              <a:rPr lang="en-US" sz="1100" b="0" i="0" u="none" strike="noStrike" cap="none" baseline="0" dirty="0" smtClean="0"/>
              <a:t>And bigger alphas we have bigger noise of the gradients we obtain</a:t>
            </a:r>
          </a:p>
          <a:p>
            <a:pPr marL="0" marR="0" lvl="0" indent="0" algn="l" rtl="0">
              <a:spcBef>
                <a:spcPts val="0"/>
              </a:spcBef>
              <a:spcAft>
                <a:spcPts val="0"/>
              </a:spcAft>
              <a:buClr>
                <a:schemeClr val="dk1"/>
              </a:buClr>
              <a:buFont typeface="Arial"/>
              <a:buNone/>
            </a:pPr>
            <a:r>
              <a:rPr lang="en-US" sz="1100" b="0" i="0" u="none" strike="noStrike" cap="none" baseline="0" dirty="0" smtClean="0"/>
              <a:t>At some values of alpha we obtain just random walk in the space of parameters and that is not we are looking for</a:t>
            </a:r>
          </a:p>
          <a:p>
            <a:pPr marL="0" marR="0" lvl="0" indent="0" algn="l" rtl="0">
              <a:spcBef>
                <a:spcPts val="0"/>
              </a:spcBef>
              <a:spcAft>
                <a:spcPts val="0"/>
              </a:spcAft>
              <a:buClr>
                <a:schemeClr val="dk1"/>
              </a:buClr>
              <a:buFont typeface="Arial"/>
              <a:buNone/>
            </a:pPr>
            <a:r>
              <a:rPr lang="en-US" sz="1100" b="0" i="0" u="none" strike="noStrike" cap="none" baseline="0" dirty="0" smtClean="0"/>
              <a:t>And </a:t>
            </a:r>
            <a:r>
              <a:rPr lang="en-US" sz="1100" b="0" i="0" u="none" strike="noStrike" cap="none" baseline="0" dirty="0" err="1" smtClean="0"/>
              <a:t>Kingma</a:t>
            </a:r>
            <a:r>
              <a:rPr lang="en-US" sz="1100" b="0" i="0" u="none" strike="noStrike" cap="none" baseline="0" dirty="0" smtClean="0"/>
              <a:t> said that we can just clip alphas to overcome this problem but now we cannot have large alphas</a:t>
            </a:r>
            <a:endParaRPr lang="en-US" sz="1100" b="0" i="0" u="none" strike="noStrike" cap="none" dirty="0" smtClean="0"/>
          </a:p>
          <a:p>
            <a:pPr marL="0" marR="0" lvl="0" indent="0" algn="l" rtl="0">
              <a:spcBef>
                <a:spcPts val="0"/>
              </a:spcBef>
              <a:spcAft>
                <a:spcPts val="0"/>
              </a:spcAft>
              <a:buClr>
                <a:schemeClr val="dk1"/>
              </a:buClr>
              <a:buFont typeface="Arial"/>
              <a:buNone/>
            </a:pPr>
            <a:endParaRPr lang="en-US" sz="1100" b="0" i="0" u="none" strike="noStrike" cap="none" dirty="0" smtClean="0"/>
          </a:p>
          <a:p>
            <a:pPr marL="0" marR="0" lvl="0" indent="0" algn="l" rtl="0">
              <a:spcBef>
                <a:spcPts val="0"/>
              </a:spcBef>
              <a:spcAft>
                <a:spcPts val="0"/>
              </a:spcAft>
              <a:buClr>
                <a:schemeClr val="dk1"/>
              </a:buClr>
              <a:buFont typeface="Arial"/>
              <a:buNone/>
            </a:pPr>
            <a:r>
              <a:rPr lang="en" sz="1100" b="0" i="0" u="none" strike="noStrike" cap="none" dirty="0" smtClean="0"/>
              <a:t>\</a:t>
            </a:r>
            <a:r>
              <a:rPr lang="en" sz="1100" b="0" i="0" u="none" strike="noStrike" cap="none" dirty="0" err="1"/>
              <a:t>frac</a:t>
            </a:r>
            <a:r>
              <a:rPr lang="en" sz="1100" b="0" i="0" u="none" strike="noStrike" cap="none" dirty="0"/>
              <a:t>{\partial\</a:t>
            </a:r>
            <a:r>
              <a:rPr lang="en" sz="1100" b="0" i="0" u="none" strike="noStrike" cap="none" dirty="0" err="1"/>
              <a:t>mathcal</a:t>
            </a:r>
            <a:r>
              <a:rPr lang="en" sz="1100" b="0" i="0" u="none" strike="noStrike" cap="none" dirty="0"/>
              <a:t>{L}}{\partial w_{</a:t>
            </a:r>
            <a:r>
              <a:rPr lang="en" sz="1100" b="0" i="0" u="none" strike="noStrike" cap="none" dirty="0" err="1"/>
              <a:t>ij</a:t>
            </a:r>
            <a:r>
              <a:rPr lang="en" sz="1100" b="0" i="0" u="none" strike="noStrike" cap="none" dirty="0"/>
              <a:t>}}=\</a:t>
            </a:r>
            <a:r>
              <a:rPr lang="en" sz="1100" b="0" i="0" u="none" strike="noStrike" cap="none" dirty="0" err="1"/>
              <a:t>frac</a:t>
            </a:r>
            <a:r>
              <a:rPr lang="en" sz="1100" b="0" i="0" u="none" strike="noStrike" cap="none" dirty="0"/>
              <a:t>{\partial\</a:t>
            </a:r>
            <a:r>
              <a:rPr lang="en" sz="1100" b="0" i="0" u="none" strike="noStrike" cap="none" dirty="0" err="1"/>
              <a:t>mathcal</a:t>
            </a:r>
            <a:r>
              <a:rPr lang="en" sz="1100" b="0" i="0" u="none" strike="noStrike" cap="none" dirty="0"/>
              <a:t>{L}}{\partial \tilde{w}_{</a:t>
            </a:r>
            <a:r>
              <a:rPr lang="en" sz="1100" b="0" i="0" u="none" strike="noStrike" cap="none" dirty="0" err="1"/>
              <a:t>ij</a:t>
            </a:r>
            <a:r>
              <a:rPr lang="en" sz="1100" b="0" i="0" u="none" strike="noStrike" cap="none" dirty="0"/>
              <a:t>}}\</a:t>
            </a:r>
            <a:r>
              <a:rPr lang="en" sz="1100" b="0" i="0" u="none" strike="noStrike" cap="none" dirty="0" err="1"/>
              <a:t>cdot</a:t>
            </a:r>
            <a:r>
              <a:rPr lang="en" sz="1100" b="0" i="0" u="none" strike="noStrike" cap="none" dirty="0"/>
              <a:t>\</a:t>
            </a:r>
            <a:r>
              <a:rPr lang="en" sz="1100" b="0" i="0" u="none" strike="noStrike" cap="none" dirty="0" err="1"/>
              <a:t>frac</a:t>
            </a:r>
            <a:r>
              <a:rPr lang="en" sz="1100" b="0" i="0" u="none" strike="noStrike" cap="none" dirty="0"/>
              <a:t>{\partial \tilde{w}_{</a:t>
            </a:r>
            <a:r>
              <a:rPr lang="en" sz="1100" b="0" i="0" u="none" strike="noStrike" cap="none" dirty="0" err="1"/>
              <a:t>ij</a:t>
            </a:r>
            <a:r>
              <a:rPr lang="en" sz="1100" b="0" i="0" u="none" strike="noStrike" cap="none" dirty="0"/>
              <a:t>}}{\partial w_{</a:t>
            </a:r>
            <a:r>
              <a:rPr lang="en" sz="1100" b="0" i="0" u="none" strike="noStrike" cap="none" dirty="0" err="1"/>
              <a:t>ij</a:t>
            </a:r>
            <a:r>
              <a:rPr lang="en" sz="1100" b="0" i="0" u="none" strike="noStrike" cap="none" dirty="0"/>
              <a:t>}}</a:t>
            </a:r>
            <a:endParaRPr dirty="0"/>
          </a:p>
          <a:p>
            <a:pPr marL="0" marR="0" lvl="0" indent="0" algn="l" rtl="0">
              <a:spcBef>
                <a:spcPts val="0"/>
              </a:spcBef>
              <a:spcAft>
                <a:spcPts val="0"/>
              </a:spcAft>
              <a:buFont typeface="Arial"/>
              <a:buNone/>
            </a:pPr>
            <a:r>
              <a:rPr lang="en" sz="1100" b="0" i="0" u="none" strike="noStrike" cap="none" dirty="0"/>
              <a:t>\tilde{w}_{</a:t>
            </a:r>
            <a:r>
              <a:rPr lang="en" sz="1100" b="0" i="0" u="none" strike="noStrike" cap="none" dirty="0" err="1"/>
              <a:t>ij</a:t>
            </a:r>
            <a:r>
              <a:rPr lang="en" sz="1100" b="0" i="0" u="none" strike="noStrike" cap="none" dirty="0"/>
              <a:t>}=w_{</a:t>
            </a:r>
            <a:r>
              <a:rPr lang="en" sz="1100" b="0" i="0" u="none" strike="noStrike" cap="none" dirty="0" err="1"/>
              <a:t>ij</a:t>
            </a:r>
            <a:r>
              <a:rPr lang="en" sz="1100" b="0" i="0" u="none" strike="noStrike" cap="none" dirty="0"/>
              <a:t>}(1+\</a:t>
            </a:r>
            <a:r>
              <a:rPr lang="en" sz="1100" b="0" i="0" u="none" strike="noStrike" cap="none" dirty="0" err="1"/>
              <a:t>sqrt</a:t>
            </a:r>
            <a:r>
              <a:rPr lang="en" sz="1100" b="0" i="0" u="none" strike="noStrike" cap="none" dirty="0"/>
              <a:t>{\alpha_{</a:t>
            </a:r>
            <a:r>
              <a:rPr lang="en" sz="1100" b="0" i="0" u="none" strike="noStrike" cap="none" dirty="0" err="1"/>
              <a:t>ij</a:t>
            </a:r>
            <a:r>
              <a:rPr lang="en" sz="1100" b="0" i="0" u="none" strike="noStrike" cap="none" dirty="0"/>
              <a:t>}}\</a:t>
            </a:r>
            <a:r>
              <a:rPr lang="en" sz="1100" b="0" i="0" u="none" strike="noStrike" cap="none" dirty="0" err="1"/>
              <a:t>varepsilon</a:t>
            </a:r>
            <a:r>
              <a:rPr lang="en" sz="1100" b="0" i="0" u="none" strike="noStrike" cap="none" dirty="0"/>
              <a:t>_{</a:t>
            </a:r>
            <a:r>
              <a:rPr lang="en" sz="1100" b="0" i="0" u="none" strike="noStrike" cap="none" dirty="0" err="1"/>
              <a:t>ij</a:t>
            </a:r>
            <a:r>
              <a:rPr lang="en" sz="1100" b="0" i="0" u="none" strike="noStrike" cap="none" dirty="0"/>
              <a:t>})</a:t>
            </a:r>
            <a:endParaRPr dirty="0"/>
          </a:p>
          <a:p>
            <a:pPr marL="0" marR="0" lvl="0" indent="0" algn="l" rtl="0">
              <a:spcBef>
                <a:spcPts val="0"/>
              </a:spcBef>
              <a:spcAft>
                <a:spcPts val="0"/>
              </a:spcAft>
              <a:buFont typeface="Arial"/>
              <a:buNone/>
            </a:pPr>
            <a:r>
              <a:rPr lang="en" sz="1100" b="0" i="0" u="none" strike="noStrike" cap="none" dirty="0"/>
              <a:t>\</a:t>
            </a:r>
            <a:r>
              <a:rPr lang="en" sz="1100" b="0" i="0" u="none" strike="noStrike" cap="none" dirty="0" err="1"/>
              <a:t>frac</a:t>
            </a:r>
            <a:r>
              <a:rPr lang="en" sz="1100" b="0" i="0" u="none" strike="noStrike" cap="none" dirty="0"/>
              <a:t>{\partial \tilde{w}_{</a:t>
            </a:r>
            <a:r>
              <a:rPr lang="en" sz="1100" b="0" i="0" u="none" strike="noStrike" cap="none" dirty="0" err="1"/>
              <a:t>ij</a:t>
            </a:r>
            <a:r>
              <a:rPr lang="en" sz="1100" b="0" i="0" u="none" strike="noStrike" cap="none" dirty="0"/>
              <a:t>}}{\partial w_{</a:t>
            </a:r>
            <a:r>
              <a:rPr lang="en" sz="1100" b="0" i="0" u="none" strike="noStrike" cap="none" dirty="0" err="1"/>
              <a:t>ij</a:t>
            </a:r>
            <a:r>
              <a:rPr lang="en" sz="1100" b="0" i="0" u="none" strike="noStrike" cap="none" dirty="0"/>
              <a:t>}}=1+\</a:t>
            </a:r>
            <a:r>
              <a:rPr lang="en" sz="1100" b="0" i="0" u="none" strike="noStrike" cap="none" dirty="0" err="1"/>
              <a:t>sqrt</a:t>
            </a:r>
            <a:r>
              <a:rPr lang="en" sz="1100" b="0" i="0" u="none" strike="noStrike" cap="none" dirty="0"/>
              <a:t>{\alpha_{</a:t>
            </a:r>
            <a:r>
              <a:rPr lang="en" sz="1100" b="0" i="0" u="none" strike="noStrike" cap="none" dirty="0" err="1"/>
              <a:t>ij</a:t>
            </a:r>
            <a:r>
              <a:rPr lang="en" sz="1100" b="0" i="0" u="none" strike="noStrike" cap="none" dirty="0"/>
              <a:t>}}\</a:t>
            </a:r>
            <a:r>
              <a:rPr lang="en" sz="1100" b="0" i="0" u="none" strike="noStrike" cap="none" dirty="0" err="1"/>
              <a:t>varepsilon</a:t>
            </a:r>
            <a:r>
              <a:rPr lang="en" sz="1100" b="0" i="0" u="none" strike="noStrike" cap="none" dirty="0"/>
              <a:t>_{</a:t>
            </a:r>
            <a:r>
              <a:rPr lang="en" sz="1100" b="0" i="0" u="none" strike="noStrike" cap="none" dirty="0" err="1"/>
              <a:t>ij</a:t>
            </a:r>
            <a:r>
              <a:rPr lang="en" sz="1100" b="0" i="0" u="none" strike="noStrike" cap="none" dirty="0"/>
              <a:t>}</a:t>
            </a:r>
            <a:endParaRPr dirty="0"/>
          </a:p>
          <a:p>
            <a:pPr marL="0" marR="0" lvl="0" indent="0" algn="l" rtl="0">
              <a:spcBef>
                <a:spcPts val="0"/>
              </a:spcBef>
              <a:spcAft>
                <a:spcPts val="0"/>
              </a:spcAft>
              <a:buFont typeface="Arial"/>
              <a:buNone/>
            </a:pPr>
            <a:r>
              <a:rPr lang="en" sz="1100" b="0" i="0" u="none" strike="noStrike" cap="none" dirty="0"/>
              <a:t>\</a:t>
            </a:r>
            <a:r>
              <a:rPr lang="en" sz="1100" b="0" i="0" u="none" strike="noStrike" cap="none" dirty="0" err="1"/>
              <a:t>frac</a:t>
            </a:r>
            <a:r>
              <a:rPr lang="en" sz="1100" b="0" i="0" u="none" strike="noStrike" cap="none" dirty="0"/>
              <a:t>{\partial \tilde{w}_{</a:t>
            </a:r>
            <a:r>
              <a:rPr lang="en" sz="1100" b="0" i="0" u="none" strike="noStrike" cap="none" dirty="0" err="1"/>
              <a:t>ij</a:t>
            </a:r>
            <a:r>
              <a:rPr lang="en" sz="1100" b="0" i="0" u="none" strike="noStrike" cap="none" dirty="0"/>
              <a:t>}}{\partial w_{</a:t>
            </a:r>
            <a:r>
              <a:rPr lang="en" sz="1100" b="0" i="0" u="none" strike="noStrike" cap="none" dirty="0" err="1"/>
              <a:t>ij</a:t>
            </a:r>
            <a:r>
              <a:rPr lang="en" sz="1100" b="0" i="0" u="none" strike="noStrike" cap="none" dirty="0"/>
              <a:t>}}=1</a:t>
            </a:r>
            <a:endParaRPr dirty="0"/>
          </a:p>
          <a:p>
            <a:pPr marL="0" marR="0" lvl="0" indent="0" algn="l" rtl="0">
              <a:spcBef>
                <a:spcPts val="0"/>
              </a:spcBef>
              <a:spcAft>
                <a:spcPts val="0"/>
              </a:spcAft>
              <a:buFont typeface="Arial"/>
              <a:buNone/>
            </a:pPr>
            <a:r>
              <a:rPr lang="en" sz="1100" b="0" i="0" u="none" strike="noStrike" cap="none" dirty="0"/>
              <a:t>\tilde{w}_{</a:t>
            </a:r>
            <a:r>
              <a:rPr lang="en" sz="1100" b="0" i="0" u="none" strike="noStrike" cap="none" dirty="0" err="1"/>
              <a:t>ij</a:t>
            </a:r>
            <a:r>
              <a:rPr lang="en" sz="1100" b="0" i="0" u="none" strike="noStrike" cap="none" dirty="0"/>
              <a:t>}=w_{</a:t>
            </a:r>
            <a:r>
              <a:rPr lang="en" sz="1100" b="0" i="0" u="none" strike="noStrike" cap="none" dirty="0" err="1"/>
              <a:t>ij</a:t>
            </a:r>
            <a:r>
              <a:rPr lang="en" sz="1100" b="0" i="0" u="none" strike="noStrike" cap="none" dirty="0"/>
              <a:t>}+\</a:t>
            </a:r>
            <a:r>
              <a:rPr lang="en" sz="1100" b="0" i="0" u="none" strike="noStrike" cap="none" dirty="0" err="1"/>
              <a:t>sqrt</a:t>
            </a:r>
            <a:r>
              <a:rPr lang="en" sz="1100" b="0" i="0" u="none" strike="noStrike" cap="none" dirty="0"/>
              <a:t>{\alpha_{</a:t>
            </a:r>
            <a:r>
              <a:rPr lang="en" sz="1100" b="0" i="0" u="none" strike="noStrike" cap="none" dirty="0" err="1"/>
              <a:t>ij</a:t>
            </a:r>
            <a:r>
              <a:rPr lang="en" sz="1100" b="0" i="0" u="none" strike="noStrike" cap="none" dirty="0"/>
              <a:t>}w_{</a:t>
            </a:r>
            <a:r>
              <a:rPr lang="en" sz="1100" b="0" i="0" u="none" strike="noStrike" cap="none" dirty="0" err="1"/>
              <a:t>ij</a:t>
            </a:r>
            <a:r>
              <a:rPr lang="en" sz="1100" b="0" i="0" u="none" strike="noStrike" cap="none" dirty="0"/>
              <a:t>}^2}\</a:t>
            </a:r>
            <a:r>
              <a:rPr lang="en" sz="1100" b="0" i="0" u="none" strike="noStrike" cap="none" dirty="0" err="1"/>
              <a:t>cdot</a:t>
            </a:r>
            <a:r>
              <a:rPr lang="en" sz="1100" b="0" i="0" u="none" strike="noStrike" cap="none" dirty="0"/>
              <a:t>\</a:t>
            </a:r>
            <a:r>
              <a:rPr lang="en" sz="1100" b="0" i="0" u="none" strike="noStrike" cap="none" dirty="0" err="1"/>
              <a:t>varepsilon</a:t>
            </a:r>
            <a:r>
              <a:rPr lang="en" sz="1100" b="0" i="0" u="none" strike="noStrike" cap="none" dirty="0"/>
              <a:t>_{</a:t>
            </a:r>
            <a:r>
              <a:rPr lang="en" sz="1100" b="0" i="0" u="none" strike="noStrike" cap="none" dirty="0" err="1"/>
              <a:t>ij</a:t>
            </a:r>
            <a:r>
              <a:rPr lang="en" sz="1100" b="0" i="0" u="none" strike="noStrike" cap="none" dirty="0"/>
              <a:t>}=w_{</a:t>
            </a:r>
            <a:r>
              <a:rPr lang="en" sz="1100" b="0" i="0" u="none" strike="noStrike" cap="none" dirty="0" err="1"/>
              <a:t>ij</a:t>
            </a:r>
            <a:r>
              <a:rPr lang="en" sz="1100" b="0" i="0" u="none" strike="noStrike" cap="none" dirty="0"/>
              <a:t>}+\sigma_{</a:t>
            </a:r>
            <a:r>
              <a:rPr lang="en" sz="1100" b="0" i="0" u="none" strike="noStrike" cap="none" dirty="0" err="1"/>
              <a:t>ij</a:t>
            </a:r>
            <a:r>
              <a:rPr lang="en" sz="1100" b="0" i="0" u="none" strike="noStrike" cap="none" dirty="0"/>
              <a:t>}\</a:t>
            </a:r>
            <a:r>
              <a:rPr lang="en" sz="1100" b="0" i="0" u="none" strike="noStrike" cap="none" dirty="0" err="1"/>
              <a:t>varepsilon</a:t>
            </a:r>
            <a:r>
              <a:rPr lang="en" sz="1100" b="0" i="0" u="none" strike="noStrike" cap="none" dirty="0"/>
              <a:t>_{</a:t>
            </a:r>
            <a:r>
              <a:rPr lang="en" sz="1100" b="0" i="0" u="none" strike="noStrike" cap="none" dirty="0" err="1"/>
              <a:t>ij</a:t>
            </a:r>
            <a:r>
              <a:rPr lang="en" sz="1100" b="0" i="0" u="none" strike="noStrike" cap="none" dirty="0"/>
              <a:t>}</a:t>
            </a:r>
            <a:endParaRPr dirty="0"/>
          </a:p>
        </p:txBody>
      </p:sp>
    </p:spTree>
    <p:extLst>
      <p:ext uri="{BB962C8B-B14F-4D97-AF65-F5344CB8AC3E}">
        <p14:creationId xmlns:p14="http://schemas.microsoft.com/office/powerpoint/2010/main" val="514753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US" sz="1100" b="0" i="0" u="none" strike="noStrike" cap="none" dirty="0" smtClean="0"/>
              <a:t>And one can ask why do we</a:t>
            </a:r>
            <a:r>
              <a:rPr lang="en-US" sz="1100" b="0" i="0" u="none" strike="noStrike" cap="none" baseline="0" dirty="0" smtClean="0"/>
              <a:t> need large alphas? For what purpose?</a:t>
            </a:r>
          </a:p>
          <a:p>
            <a:pPr marL="0" marR="0" lvl="0" indent="0" algn="l" rtl="0">
              <a:spcBef>
                <a:spcPts val="0"/>
              </a:spcBef>
              <a:spcAft>
                <a:spcPts val="0"/>
              </a:spcAft>
              <a:buClr>
                <a:schemeClr val="dk1"/>
              </a:buClr>
              <a:buFont typeface="Arial"/>
              <a:buNone/>
            </a:pPr>
            <a:r>
              <a:rPr lang="en-US" sz="1100" b="0" i="0" u="none" strike="noStrike" cap="none" dirty="0" smtClean="0"/>
              <a:t>Let’s think about it a little bit</a:t>
            </a:r>
          </a:p>
          <a:p>
            <a:pPr marL="0" marR="0" lvl="0" indent="0" algn="l" rtl="0">
              <a:spcBef>
                <a:spcPts val="0"/>
              </a:spcBef>
              <a:spcAft>
                <a:spcPts val="0"/>
              </a:spcAft>
              <a:buClr>
                <a:schemeClr val="dk1"/>
              </a:buClr>
              <a:buFont typeface="Arial"/>
              <a:buNone/>
            </a:pPr>
            <a:r>
              <a:rPr lang="en-US" sz="1100" b="0" i="0" u="none" strike="noStrike" cap="none" dirty="0" smtClean="0"/>
              <a:t>We want to maximize ELBO</a:t>
            </a:r>
            <a:r>
              <a:rPr lang="en-US" sz="1100" b="0" i="0" u="none" strike="noStrike" cap="none" baseline="0" dirty="0" smtClean="0"/>
              <a:t> and our negative KL divergence behaves like this</a:t>
            </a:r>
          </a:p>
          <a:p>
            <a:pPr marL="0" marR="0" lvl="0" indent="0" algn="l" rtl="0">
              <a:spcBef>
                <a:spcPts val="0"/>
              </a:spcBef>
              <a:spcAft>
                <a:spcPts val="0"/>
              </a:spcAft>
              <a:buClr>
                <a:schemeClr val="dk1"/>
              </a:buClr>
              <a:buFont typeface="Arial"/>
              <a:buNone/>
            </a:pPr>
            <a:r>
              <a:rPr lang="en-US" sz="1100" b="0" i="0" u="none" strike="noStrike" cap="none" baseline="0" dirty="0" smtClean="0"/>
              <a:t>So it pushes alphas to large values</a:t>
            </a:r>
          </a:p>
          <a:p>
            <a:pPr marL="0" marR="0" lvl="0" indent="0" algn="l" rtl="0">
              <a:spcBef>
                <a:spcPts val="0"/>
              </a:spcBef>
              <a:spcAft>
                <a:spcPts val="0"/>
              </a:spcAft>
              <a:buClr>
                <a:schemeClr val="dk1"/>
              </a:buClr>
              <a:buFont typeface="Arial"/>
              <a:buNone/>
            </a:pPr>
            <a:r>
              <a:rPr lang="en-US" sz="1100" b="0" i="0" u="none" strike="noStrike" cap="none" baseline="0" dirty="0" smtClean="0"/>
              <a:t>But what would happen with our means if we have very large alphas? Because on the plot we have very large alphas</a:t>
            </a:r>
          </a:p>
          <a:p>
            <a:pPr marL="0" marR="0" lvl="0" indent="0" algn="l" rtl="0">
              <a:spcBef>
                <a:spcPts val="0"/>
              </a:spcBef>
              <a:spcAft>
                <a:spcPts val="0"/>
              </a:spcAft>
              <a:buClr>
                <a:schemeClr val="dk1"/>
              </a:buClr>
              <a:buFont typeface="Arial"/>
              <a:buNone/>
            </a:pPr>
            <a:r>
              <a:rPr lang="en-US" sz="1100" b="0" i="0" u="none" strike="noStrike" cap="none" baseline="0" dirty="0" smtClean="0"/>
              <a:t>It turns out that these parameters will go to zero or otherwise we will corrupt our data-term severely</a:t>
            </a:r>
            <a:endParaRPr lang="en-US" sz="1100" b="0" i="0" u="none" strike="noStrike" cap="none" dirty="0" smtClean="0"/>
          </a:p>
          <a:p>
            <a:pPr marL="0" marR="0" lvl="0" indent="0" algn="l" rtl="0">
              <a:spcBef>
                <a:spcPts val="0"/>
              </a:spcBef>
              <a:spcAft>
                <a:spcPts val="0"/>
              </a:spcAft>
              <a:buClr>
                <a:schemeClr val="dk1"/>
              </a:buClr>
              <a:buFont typeface="Arial"/>
              <a:buNone/>
            </a:pPr>
            <a:r>
              <a:rPr lang="en-US" sz="1100" b="0" i="0" u="none" strike="noStrike" cap="none" dirty="0" smtClean="0"/>
              <a:t>Indeed we have very large noise here and totally random variables</a:t>
            </a:r>
          </a:p>
          <a:p>
            <a:pPr marL="0" marR="0" lvl="0" indent="0" algn="l" rtl="0">
              <a:spcBef>
                <a:spcPts val="0"/>
              </a:spcBef>
              <a:spcAft>
                <a:spcPts val="0"/>
              </a:spcAft>
              <a:buClr>
                <a:schemeClr val="dk1"/>
              </a:buClr>
              <a:buFont typeface="Arial"/>
              <a:buNone/>
            </a:pPr>
            <a:r>
              <a:rPr lang="en-US" sz="1100" b="0" i="0" u="none" strike="noStrike" cap="none" dirty="0" smtClean="0"/>
              <a:t>If we have a </a:t>
            </a:r>
            <a:r>
              <a:rPr lang="en-US" sz="1100" b="0" i="0" u="none" strike="noStrike" cap="none" dirty="0" err="1" smtClean="0"/>
              <a:t>bernoulli</a:t>
            </a:r>
            <a:r>
              <a:rPr lang="en-US" sz="1100" b="0" i="0" u="none" strike="noStrike" cap="none" dirty="0" smtClean="0"/>
              <a:t> random variable we</a:t>
            </a:r>
            <a:r>
              <a:rPr lang="en-US" sz="1100" b="0" i="0" u="none" strike="noStrike" cap="none" baseline="0" dirty="0" smtClean="0"/>
              <a:t> can also calculate alpha for it</a:t>
            </a:r>
          </a:p>
          <a:p>
            <a:pPr marL="0" marR="0" lvl="0" indent="0" algn="l" rtl="0">
              <a:spcBef>
                <a:spcPts val="0"/>
              </a:spcBef>
              <a:spcAft>
                <a:spcPts val="0"/>
              </a:spcAft>
              <a:buClr>
                <a:schemeClr val="dk1"/>
              </a:buClr>
              <a:buFont typeface="Arial"/>
              <a:buNone/>
            </a:pPr>
            <a:r>
              <a:rPr lang="en-US" sz="1100" b="0" i="0" u="none" strike="noStrike" cap="none" baseline="0" dirty="0" smtClean="0"/>
              <a:t>And then we will see that probability of zero goes to one as alpha goes to infinity so that is equivalent to make the weight </a:t>
            </a:r>
            <a:r>
              <a:rPr lang="en-US" sz="1100" b="0" i="0" u="none" strike="noStrike" cap="none" baseline="0" dirty="0" err="1" smtClean="0"/>
              <a:t>w_ij</a:t>
            </a:r>
            <a:r>
              <a:rPr lang="en-US" sz="1100" b="0" i="0" u="none" strike="noStrike" cap="none" baseline="0" dirty="0" smtClean="0"/>
              <a:t> always equal to zero</a:t>
            </a:r>
          </a:p>
          <a:p>
            <a:pPr marL="0" marR="0" lvl="0" indent="0" algn="l" rtl="0">
              <a:spcBef>
                <a:spcPts val="0"/>
              </a:spcBef>
              <a:spcAft>
                <a:spcPts val="0"/>
              </a:spcAft>
              <a:buClr>
                <a:schemeClr val="dk1"/>
              </a:buClr>
              <a:buFont typeface="Arial"/>
              <a:buNone/>
            </a:pPr>
            <a:endParaRPr sz="1100" b="0" i="0" u="none" strike="noStrike" cap="none" dirty="0"/>
          </a:p>
          <a:p>
            <a:pPr marL="0" marR="0" lvl="0" indent="0" algn="l" rtl="0">
              <a:spcBef>
                <a:spcPts val="0"/>
              </a:spcBef>
              <a:spcAft>
                <a:spcPts val="0"/>
              </a:spcAft>
              <a:buClr>
                <a:schemeClr val="dk1"/>
              </a:buClr>
              <a:buFont typeface="Arial"/>
              <a:buNone/>
            </a:pPr>
            <a:r>
              <a:rPr lang="en" sz="1100" b="0" i="0" u="none" strike="noStrike" cap="none" dirty="0"/>
              <a:t>p_{</a:t>
            </a:r>
            <a:r>
              <a:rPr lang="en" sz="1100" b="0" i="0" u="none" strike="noStrike" cap="none" dirty="0" err="1"/>
              <a:t>ij</a:t>
            </a:r>
            <a:r>
              <a:rPr lang="en" sz="1100" b="0" i="0" u="none" strike="noStrike" cap="none" dirty="0"/>
              <a:t>}=\</a:t>
            </a:r>
            <a:r>
              <a:rPr lang="en" sz="1100" b="0" i="0" u="none" strike="noStrike" cap="none" dirty="0" err="1"/>
              <a:t>frac</a:t>
            </a:r>
            <a:r>
              <a:rPr lang="en" sz="1100" b="0" i="0" u="none" strike="noStrike" cap="none" dirty="0"/>
              <a:t>{\alpha_{</a:t>
            </a:r>
            <a:r>
              <a:rPr lang="en" sz="1100" b="0" i="0" u="none" strike="noStrike" cap="none" dirty="0" err="1"/>
              <a:t>ij</a:t>
            </a:r>
            <a:r>
              <a:rPr lang="en" sz="1100" b="0" i="0" u="none" strike="noStrike" cap="none" dirty="0"/>
              <a:t>}}{1+\alpha_{</a:t>
            </a:r>
            <a:r>
              <a:rPr lang="en" sz="1100" b="0" i="0" u="none" strike="noStrike" cap="none" dirty="0" err="1"/>
              <a:t>ij</a:t>
            </a:r>
            <a:r>
              <a:rPr lang="en" sz="1100" b="0" i="0" u="none" strike="noStrike" cap="none" dirty="0"/>
              <a:t>}}\to1</a:t>
            </a:r>
            <a:endParaRPr dirty="0"/>
          </a:p>
          <a:p>
            <a:pPr marL="0" marR="0" lvl="0" indent="0" algn="l" rtl="0">
              <a:spcBef>
                <a:spcPts val="0"/>
              </a:spcBef>
              <a:spcAft>
                <a:spcPts val="0"/>
              </a:spcAft>
              <a:buClr>
                <a:schemeClr val="dk1"/>
              </a:buClr>
              <a:buFont typeface="Arial"/>
              <a:buNone/>
            </a:pPr>
            <a:r>
              <a:rPr lang="en" sz="1100" b="0" i="0" u="none" strike="noStrike" cap="none" dirty="0"/>
              <a:t>\alpha_{</a:t>
            </a:r>
            <a:r>
              <a:rPr lang="en" sz="1100" b="0" i="0" u="none" strike="noStrike" cap="none" dirty="0" err="1"/>
              <a:t>ij</a:t>
            </a:r>
            <a:r>
              <a:rPr lang="en" sz="1100" b="0" i="0" u="none" strike="noStrike" cap="none" dirty="0"/>
              <a:t>}\ (\alpha_{</a:t>
            </a:r>
            <a:r>
              <a:rPr lang="en" sz="1100" b="0" i="0" u="none" strike="noStrike" cap="none" dirty="0" err="1"/>
              <a:t>ij</a:t>
            </a:r>
            <a:r>
              <a:rPr lang="en" sz="1100" b="0" i="0" u="none" strike="noStrike" cap="none" dirty="0"/>
              <a:t>}\to+\</a:t>
            </a:r>
            <a:r>
              <a:rPr lang="en" sz="1100" b="0" i="0" u="none" strike="noStrike" cap="none" dirty="0" err="1"/>
              <a:t>infty</a:t>
            </a:r>
            <a:r>
              <a:rPr lang="en" sz="1100" b="0" i="0" u="none" strike="noStrike" cap="none" dirty="0"/>
              <a:t>)</a:t>
            </a:r>
            <a:endParaRPr dirty="0"/>
          </a:p>
          <a:p>
            <a:pPr marL="0" marR="0" lvl="0" indent="0" algn="l" rtl="0">
              <a:spcBef>
                <a:spcPts val="0"/>
              </a:spcBef>
              <a:spcAft>
                <a:spcPts val="0"/>
              </a:spcAft>
              <a:buFont typeface="Arial"/>
              <a:buNone/>
            </a:pPr>
            <a:r>
              <a:rPr lang="en" sz="1100" b="0" i="0" u="none" strike="noStrike" cap="none" dirty="0"/>
              <a:t>w_{</a:t>
            </a:r>
            <a:r>
              <a:rPr lang="en" sz="1100" b="0" i="0" u="none" strike="noStrike" cap="none" dirty="0" err="1"/>
              <a:t>ij</a:t>
            </a:r>
            <a:r>
              <a:rPr lang="en" sz="1100" b="0" i="0" u="none" strike="noStrike" cap="none" dirty="0"/>
              <a:t>}\to0,\ \ \ \ \ q(w_{</a:t>
            </a:r>
            <a:r>
              <a:rPr lang="en" sz="1100" b="0" i="0" u="none" strike="noStrike" cap="none" dirty="0" err="1"/>
              <a:t>ij</a:t>
            </a:r>
            <a:r>
              <a:rPr lang="en" sz="1100" b="0" i="0" u="none" strike="noStrike" cap="none" dirty="0"/>
              <a:t>})\to\</a:t>
            </a:r>
            <a:r>
              <a:rPr lang="en" sz="1100" b="0" i="0" u="none" strike="noStrike" cap="none" dirty="0" err="1"/>
              <a:t>mathcal</a:t>
            </a:r>
            <a:r>
              <a:rPr lang="en" sz="1100" b="0" i="0" u="none" strike="noStrike" cap="none" dirty="0"/>
              <a:t>{N}(\hat{w}_{</a:t>
            </a:r>
            <a:r>
              <a:rPr lang="en" sz="1100" b="0" i="0" u="none" strike="noStrike" cap="none" dirty="0" err="1"/>
              <a:t>ij</a:t>
            </a:r>
            <a:r>
              <a:rPr lang="en" sz="1100" b="0" i="0" u="none" strike="noStrike" cap="none" dirty="0"/>
              <a:t>}\,|\,0, 0)</a:t>
            </a:r>
            <a:endParaRPr dirty="0"/>
          </a:p>
        </p:txBody>
      </p:sp>
    </p:spTree>
    <p:extLst>
      <p:ext uri="{BB962C8B-B14F-4D97-AF65-F5344CB8AC3E}">
        <p14:creationId xmlns:p14="http://schemas.microsoft.com/office/powerpoint/2010/main" val="2113759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6297F7D-4303-6146-AD16-D63F1E8079E1}"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D71453-D215-1144-A020-176F6436F14C}" type="slidenum">
              <a:rPr lang="en-US" smtClean="0"/>
              <a:t>‹#›</a:t>
            </a:fld>
            <a:endParaRPr lang="en-US"/>
          </a:p>
        </p:txBody>
      </p:sp>
    </p:spTree>
    <p:extLst>
      <p:ext uri="{BB962C8B-B14F-4D97-AF65-F5344CB8AC3E}">
        <p14:creationId xmlns:p14="http://schemas.microsoft.com/office/powerpoint/2010/main" val="1354147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297F7D-4303-6146-AD16-D63F1E8079E1}"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D71453-D215-1144-A020-176F6436F14C}" type="slidenum">
              <a:rPr lang="en-US" smtClean="0"/>
              <a:t>‹#›</a:t>
            </a:fld>
            <a:endParaRPr lang="en-US"/>
          </a:p>
        </p:txBody>
      </p:sp>
    </p:spTree>
    <p:extLst>
      <p:ext uri="{BB962C8B-B14F-4D97-AF65-F5344CB8AC3E}">
        <p14:creationId xmlns:p14="http://schemas.microsoft.com/office/powerpoint/2010/main" val="1066507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297F7D-4303-6146-AD16-D63F1E8079E1}"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D71453-D215-1144-A020-176F6436F14C}" type="slidenum">
              <a:rPr lang="en-US" smtClean="0"/>
              <a:t>‹#›</a:t>
            </a:fld>
            <a:endParaRPr lang="en-US"/>
          </a:p>
        </p:txBody>
      </p:sp>
    </p:spTree>
    <p:extLst>
      <p:ext uri="{BB962C8B-B14F-4D97-AF65-F5344CB8AC3E}">
        <p14:creationId xmlns:p14="http://schemas.microsoft.com/office/powerpoint/2010/main" val="1893858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3733" b="0" i="0" u="none" strike="noStrike" cap="none">
                <a:solidFill>
                  <a:schemeClr val="dk1"/>
                </a:solidFill>
                <a:latin typeface="Arial"/>
                <a:ea typeface="Arial"/>
                <a:cs typeface="Arial"/>
                <a:sym typeface="Arial"/>
              </a:defRPr>
            </a:lvl1pPr>
            <a:lvl2pPr lvl="1" indent="0">
              <a:spcBef>
                <a:spcPts val="0"/>
              </a:spcBef>
              <a:spcAft>
                <a:spcPts val="0"/>
              </a:spcAft>
              <a:buClr>
                <a:schemeClr val="dk1"/>
              </a:buClr>
              <a:buSzPts val="1400"/>
              <a:buFont typeface="Arial"/>
              <a:buNone/>
              <a:defRPr sz="3733">
                <a:solidFill>
                  <a:schemeClr val="dk1"/>
                </a:solidFill>
              </a:defRPr>
            </a:lvl2pPr>
            <a:lvl3pPr lvl="2" indent="0">
              <a:spcBef>
                <a:spcPts val="0"/>
              </a:spcBef>
              <a:spcAft>
                <a:spcPts val="0"/>
              </a:spcAft>
              <a:buClr>
                <a:schemeClr val="dk1"/>
              </a:buClr>
              <a:buSzPts val="1400"/>
              <a:buFont typeface="Arial"/>
              <a:buNone/>
              <a:defRPr sz="3733">
                <a:solidFill>
                  <a:schemeClr val="dk1"/>
                </a:solidFill>
              </a:defRPr>
            </a:lvl3pPr>
            <a:lvl4pPr lvl="3" indent="0">
              <a:spcBef>
                <a:spcPts val="0"/>
              </a:spcBef>
              <a:spcAft>
                <a:spcPts val="0"/>
              </a:spcAft>
              <a:buClr>
                <a:schemeClr val="dk1"/>
              </a:buClr>
              <a:buSzPts val="1400"/>
              <a:buFont typeface="Arial"/>
              <a:buNone/>
              <a:defRPr sz="3733">
                <a:solidFill>
                  <a:schemeClr val="dk1"/>
                </a:solidFill>
              </a:defRPr>
            </a:lvl4pPr>
            <a:lvl5pPr lvl="4" indent="0">
              <a:spcBef>
                <a:spcPts val="0"/>
              </a:spcBef>
              <a:spcAft>
                <a:spcPts val="0"/>
              </a:spcAft>
              <a:buClr>
                <a:schemeClr val="dk1"/>
              </a:buClr>
              <a:buSzPts val="1400"/>
              <a:buFont typeface="Arial"/>
              <a:buNone/>
              <a:defRPr sz="3733">
                <a:solidFill>
                  <a:schemeClr val="dk1"/>
                </a:solidFill>
              </a:defRPr>
            </a:lvl5pPr>
            <a:lvl6pPr lvl="5" indent="0">
              <a:spcBef>
                <a:spcPts val="0"/>
              </a:spcBef>
              <a:spcAft>
                <a:spcPts val="0"/>
              </a:spcAft>
              <a:buClr>
                <a:schemeClr val="dk1"/>
              </a:buClr>
              <a:buSzPts val="1400"/>
              <a:buFont typeface="Arial"/>
              <a:buNone/>
              <a:defRPr sz="3733">
                <a:solidFill>
                  <a:schemeClr val="dk1"/>
                </a:solidFill>
              </a:defRPr>
            </a:lvl6pPr>
            <a:lvl7pPr lvl="6" indent="0">
              <a:spcBef>
                <a:spcPts val="0"/>
              </a:spcBef>
              <a:spcAft>
                <a:spcPts val="0"/>
              </a:spcAft>
              <a:buClr>
                <a:schemeClr val="dk1"/>
              </a:buClr>
              <a:buSzPts val="1400"/>
              <a:buFont typeface="Arial"/>
              <a:buNone/>
              <a:defRPr sz="3733">
                <a:solidFill>
                  <a:schemeClr val="dk1"/>
                </a:solidFill>
              </a:defRPr>
            </a:lvl7pPr>
            <a:lvl8pPr lvl="7" indent="0">
              <a:spcBef>
                <a:spcPts val="0"/>
              </a:spcBef>
              <a:spcAft>
                <a:spcPts val="0"/>
              </a:spcAft>
              <a:buClr>
                <a:schemeClr val="dk1"/>
              </a:buClr>
              <a:buSzPts val="1400"/>
              <a:buFont typeface="Arial"/>
              <a:buNone/>
              <a:defRPr sz="3733">
                <a:solidFill>
                  <a:schemeClr val="dk1"/>
                </a:solidFill>
              </a:defRPr>
            </a:lvl8pPr>
            <a:lvl9pPr lvl="8" indent="0">
              <a:spcBef>
                <a:spcPts val="0"/>
              </a:spcBef>
              <a:spcAft>
                <a:spcPts val="0"/>
              </a:spcAft>
              <a:buClr>
                <a:schemeClr val="dk1"/>
              </a:buClr>
              <a:buSzPts val="1400"/>
              <a:buFont typeface="Arial"/>
              <a:buNone/>
              <a:defRPr sz="3733">
                <a:solidFill>
                  <a:schemeClr val="dk1"/>
                </a:solidFill>
              </a:defRPr>
            </a:lvl9pPr>
          </a:lstStyle>
          <a:p>
            <a:endParaRPr/>
          </a:p>
        </p:txBody>
      </p:sp>
      <p:sp>
        <p:nvSpPr>
          <p:cNvPr id="15" name="Google Shape;15;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115000"/>
              </a:lnSpc>
              <a:spcBef>
                <a:spcPts val="0"/>
              </a:spcBef>
              <a:spcAft>
                <a:spcPts val="0"/>
              </a:spcAft>
              <a:buClr>
                <a:schemeClr val="dk2"/>
              </a:buClr>
              <a:buSzPts val="1800"/>
              <a:buFont typeface="Arial"/>
              <a:buChar char="●"/>
              <a:defRPr sz="24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a:p>
        </p:txBody>
      </p:sp>
      <p:sp>
        <p:nvSpPr>
          <p:cNvPr id="16" name="Google Shape;16;p3"/>
          <p:cNvSpPr txBox="1">
            <a:spLocks noGrp="1"/>
          </p:cNvSpPr>
          <p:nvPr>
            <p:ph type="sldNum" idx="12"/>
          </p:nvPr>
        </p:nvSpPr>
        <p:spPr>
          <a:xfrm>
            <a:off x="11296609" y="6217621"/>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333">
              <a:solidFill>
                <a:schemeClr val="dk2"/>
              </a:solidFill>
            </a:endParaRPr>
          </a:p>
        </p:txBody>
      </p:sp>
    </p:spTree>
    <p:extLst>
      <p:ext uri="{BB962C8B-B14F-4D97-AF65-F5344CB8AC3E}">
        <p14:creationId xmlns:p14="http://schemas.microsoft.com/office/powerpoint/2010/main" val="1991891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297F7D-4303-6146-AD16-D63F1E8079E1}"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D71453-D215-1144-A020-176F6436F14C}" type="slidenum">
              <a:rPr lang="en-US" smtClean="0"/>
              <a:t>‹#›</a:t>
            </a:fld>
            <a:endParaRPr lang="en-US"/>
          </a:p>
        </p:txBody>
      </p:sp>
    </p:spTree>
    <p:extLst>
      <p:ext uri="{BB962C8B-B14F-4D97-AF65-F5344CB8AC3E}">
        <p14:creationId xmlns:p14="http://schemas.microsoft.com/office/powerpoint/2010/main" val="119274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297F7D-4303-6146-AD16-D63F1E8079E1}"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D71453-D215-1144-A020-176F6436F14C}" type="slidenum">
              <a:rPr lang="en-US" smtClean="0"/>
              <a:t>‹#›</a:t>
            </a:fld>
            <a:endParaRPr lang="en-US"/>
          </a:p>
        </p:txBody>
      </p:sp>
    </p:spTree>
    <p:extLst>
      <p:ext uri="{BB962C8B-B14F-4D97-AF65-F5344CB8AC3E}">
        <p14:creationId xmlns:p14="http://schemas.microsoft.com/office/powerpoint/2010/main" val="104036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6297F7D-4303-6146-AD16-D63F1E8079E1}" type="datetimeFigureOut">
              <a:rPr lang="en-US" smtClean="0"/>
              <a:t>8/30/18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D71453-D215-1144-A020-176F6436F14C}" type="slidenum">
              <a:rPr lang="en-US" smtClean="0"/>
              <a:t>‹#›</a:t>
            </a:fld>
            <a:endParaRPr lang="en-US"/>
          </a:p>
        </p:txBody>
      </p:sp>
    </p:spTree>
    <p:extLst>
      <p:ext uri="{BB962C8B-B14F-4D97-AF65-F5344CB8AC3E}">
        <p14:creationId xmlns:p14="http://schemas.microsoft.com/office/powerpoint/2010/main" val="56602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6297F7D-4303-6146-AD16-D63F1E8079E1}" type="datetimeFigureOut">
              <a:rPr lang="en-US" smtClean="0"/>
              <a:t>8/30/18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D71453-D215-1144-A020-176F6436F14C}" type="slidenum">
              <a:rPr lang="en-US" smtClean="0"/>
              <a:t>‹#›</a:t>
            </a:fld>
            <a:endParaRPr lang="en-US"/>
          </a:p>
        </p:txBody>
      </p:sp>
    </p:spTree>
    <p:extLst>
      <p:ext uri="{BB962C8B-B14F-4D97-AF65-F5344CB8AC3E}">
        <p14:creationId xmlns:p14="http://schemas.microsoft.com/office/powerpoint/2010/main" val="2031758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297F7D-4303-6146-AD16-D63F1E8079E1}" type="datetimeFigureOut">
              <a:rPr lang="en-US" smtClean="0"/>
              <a:t>8/30/18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D71453-D215-1144-A020-176F6436F14C}" type="slidenum">
              <a:rPr lang="en-US" smtClean="0"/>
              <a:t>‹#›</a:t>
            </a:fld>
            <a:endParaRPr lang="en-US"/>
          </a:p>
        </p:txBody>
      </p:sp>
    </p:spTree>
    <p:extLst>
      <p:ext uri="{BB962C8B-B14F-4D97-AF65-F5344CB8AC3E}">
        <p14:creationId xmlns:p14="http://schemas.microsoft.com/office/powerpoint/2010/main" val="63269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297F7D-4303-6146-AD16-D63F1E8079E1}" type="datetimeFigureOut">
              <a:rPr lang="en-US" smtClean="0"/>
              <a:t>8/30/18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D71453-D215-1144-A020-176F6436F14C}" type="slidenum">
              <a:rPr lang="en-US" smtClean="0"/>
              <a:t>‹#›</a:t>
            </a:fld>
            <a:endParaRPr lang="en-US"/>
          </a:p>
        </p:txBody>
      </p:sp>
    </p:spTree>
    <p:extLst>
      <p:ext uri="{BB962C8B-B14F-4D97-AF65-F5344CB8AC3E}">
        <p14:creationId xmlns:p14="http://schemas.microsoft.com/office/powerpoint/2010/main" val="155467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297F7D-4303-6146-AD16-D63F1E8079E1}" type="datetimeFigureOut">
              <a:rPr lang="en-US" smtClean="0"/>
              <a:t>8/30/18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D71453-D215-1144-A020-176F6436F14C}" type="slidenum">
              <a:rPr lang="en-US" smtClean="0"/>
              <a:t>‹#›</a:t>
            </a:fld>
            <a:endParaRPr lang="en-US"/>
          </a:p>
        </p:txBody>
      </p:sp>
    </p:spTree>
    <p:extLst>
      <p:ext uri="{BB962C8B-B14F-4D97-AF65-F5344CB8AC3E}">
        <p14:creationId xmlns:p14="http://schemas.microsoft.com/office/powerpoint/2010/main" val="971090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297F7D-4303-6146-AD16-D63F1E8079E1}" type="datetimeFigureOut">
              <a:rPr lang="en-US" smtClean="0"/>
              <a:t>8/30/18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D71453-D215-1144-A020-176F6436F14C}" type="slidenum">
              <a:rPr lang="en-US" smtClean="0"/>
              <a:t>‹#›</a:t>
            </a:fld>
            <a:endParaRPr lang="en-US"/>
          </a:p>
        </p:txBody>
      </p:sp>
    </p:spTree>
    <p:extLst>
      <p:ext uri="{BB962C8B-B14F-4D97-AF65-F5344CB8AC3E}">
        <p14:creationId xmlns:p14="http://schemas.microsoft.com/office/powerpoint/2010/main" val="2475600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97F7D-4303-6146-AD16-D63F1E8079E1}" type="datetimeFigureOut">
              <a:rPr lang="en-US" smtClean="0"/>
              <a:t>8/30/18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71453-D215-1144-A020-176F6436F14C}" type="slidenum">
              <a:rPr lang="en-US" smtClean="0"/>
              <a:t>‹#›</a:t>
            </a:fld>
            <a:endParaRPr lang="en-US"/>
          </a:p>
        </p:txBody>
      </p:sp>
    </p:spTree>
    <p:extLst>
      <p:ext uri="{BB962C8B-B14F-4D97-AF65-F5344CB8AC3E}">
        <p14:creationId xmlns:p14="http://schemas.microsoft.com/office/powerpoint/2010/main" val="374583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gif"/><Relationship Id="rId6" Type="http://schemas.openxmlformats.org/officeDocument/2006/relationships/image" Target="../media/image40.gif"/><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42.gif"/><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hyperlink" Target="http://torch.ch/blog/2015/07/30/cifar.html" TargetMode="External"/><Relationship Id="rId5"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gif"/><Relationship Id="rId5" Type="http://schemas.openxmlformats.org/officeDocument/2006/relationships/image" Target="../media/image52.gif"/><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gif"/><Relationship Id="rId9" Type="http://schemas.openxmlformats.org/officeDocument/2006/relationships/image" Target="../media/image14.png"/><Relationship Id="rId10" Type="http://schemas.openxmlformats.org/officeDocument/2006/relationships/image" Target="../media/image13.png"/><Relationship Id="rId11"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59.png"/><Relationship Id="rId8"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gif"/><Relationship Id="rId5" Type="http://schemas.openxmlformats.org/officeDocument/2006/relationships/image" Target="../media/image12.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190.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gif"/><Relationship Id="rId5" Type="http://schemas.openxmlformats.org/officeDocument/2006/relationships/image" Target="../media/image12.png"/><Relationship Id="rId6" Type="http://schemas.openxmlformats.org/officeDocument/2006/relationships/image" Target="../media/image68.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12.xml"/><Relationship Id="rId2"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gif"/><Relationship Id="rId7" Type="http://schemas.openxmlformats.org/officeDocument/2006/relationships/image" Target="../media/image16.gif"/><Relationship Id="rId8" Type="http://schemas.openxmlformats.org/officeDocument/2006/relationships/image" Target="../media/image17.gif"/><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3.png"/><Relationship Id="rId6"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gif"/><Relationship Id="rId7" Type="http://schemas.openxmlformats.org/officeDocument/2006/relationships/image" Target="../media/image32.gif"/><Relationship Id="rId8" Type="http://schemas.openxmlformats.org/officeDocument/2006/relationships/image" Target="../media/image33.png"/><Relationship Id="rId9" Type="http://schemas.openxmlformats.org/officeDocument/2006/relationships/image" Target="../media/image34.gif"/><Relationship Id="rId10" Type="http://schemas.openxmlformats.org/officeDocument/2006/relationships/image" Target="../media/image35.gif"/><Relationship Id="rId11"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0"/>
          <p:cNvSpPr txBox="1">
            <a:spLocks noGrp="1"/>
          </p:cNvSpPr>
          <p:nvPr/>
        </p:nvSpPr>
        <p:spPr>
          <a:xfrm>
            <a:off x="1772501" y="1550868"/>
            <a:ext cx="8496944" cy="1470000"/>
          </a:xfrm>
          <a:prstGeom prst="rect">
            <a:avLst/>
          </a:prstGeom>
          <a:noFill/>
          <a:ln>
            <a:noFill/>
          </a:ln>
        </p:spPr>
        <p:txBody>
          <a:bodyPr lIns="91425" tIns="45700" rIns="91425" bIns="45700"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lvl="0">
              <a:buSzPct val="25000"/>
            </a:pPr>
            <a:r>
              <a:rPr lang="en-US" sz="5400" dirty="0" smtClean="0">
                <a:solidFill>
                  <a:schemeClr val="dk1"/>
                </a:solidFill>
                <a:latin typeface="Myriad Pro" charset="0"/>
                <a:ea typeface="Myriad Pro" charset="0"/>
                <a:cs typeface="Myriad Pro" charset="0"/>
                <a:sym typeface="Calibri"/>
              </a:rPr>
              <a:t>Sparse </a:t>
            </a:r>
            <a:r>
              <a:rPr lang="en-US" sz="5400" dirty="0" err="1" smtClean="0">
                <a:solidFill>
                  <a:schemeClr val="dk1"/>
                </a:solidFill>
                <a:latin typeface="Myriad Pro" charset="0"/>
                <a:ea typeface="Myriad Pro" charset="0"/>
                <a:cs typeface="Myriad Pro" charset="0"/>
                <a:sym typeface="Calibri"/>
              </a:rPr>
              <a:t>Variational</a:t>
            </a:r>
            <a:r>
              <a:rPr lang="en-US" sz="5400" dirty="0" smtClean="0">
                <a:solidFill>
                  <a:schemeClr val="dk1"/>
                </a:solidFill>
                <a:latin typeface="Myriad Pro" charset="0"/>
                <a:ea typeface="Myriad Pro" charset="0"/>
                <a:cs typeface="Myriad Pro" charset="0"/>
                <a:sym typeface="Calibri"/>
              </a:rPr>
              <a:t> Dropout and Variance Networks</a:t>
            </a:r>
            <a:endParaRPr lang="en-US" sz="5400" u="none" strike="noStrike" cap="none" baseline="0" dirty="0">
              <a:solidFill>
                <a:schemeClr val="dk1"/>
              </a:solidFill>
              <a:latin typeface="Myriad Pro" charset="0"/>
              <a:ea typeface="Myriad Pro" charset="0"/>
              <a:cs typeface="Myriad Pro" charset="0"/>
              <a:sym typeface="Calibri"/>
            </a:endParaRPr>
          </a:p>
        </p:txBody>
      </p:sp>
      <p:sp>
        <p:nvSpPr>
          <p:cNvPr id="6" name="Subtitle 2"/>
          <p:cNvSpPr>
            <a:spLocks noGrp="1"/>
          </p:cNvSpPr>
          <p:nvPr>
            <p:ph type="subTitle" idx="1"/>
          </p:nvPr>
        </p:nvSpPr>
        <p:spPr>
          <a:xfrm>
            <a:off x="1448973" y="3154218"/>
            <a:ext cx="9144000" cy="1093932"/>
          </a:xfrm>
        </p:spPr>
        <p:txBody>
          <a:bodyPr>
            <a:normAutofit/>
          </a:bodyPr>
          <a:lstStyle/>
          <a:p>
            <a:r>
              <a:rPr lang="en-US" sz="2400" i="1" dirty="0" err="1" smtClean="0">
                <a:solidFill>
                  <a:schemeClr val="tx1"/>
                </a:solidFill>
                <a:latin typeface="Myriad Pro" charset="0"/>
                <a:ea typeface="Myriad Pro" charset="0"/>
                <a:cs typeface="Myriad Pro" charset="0"/>
              </a:rPr>
              <a:t>Neklyudov</a:t>
            </a:r>
            <a:r>
              <a:rPr lang="en-US" sz="2400" i="1" dirty="0" smtClean="0">
                <a:solidFill>
                  <a:schemeClr val="tx1"/>
                </a:solidFill>
                <a:latin typeface="Myriad Pro" charset="0"/>
                <a:ea typeface="Myriad Pro" charset="0"/>
                <a:cs typeface="Myriad Pro" charset="0"/>
              </a:rPr>
              <a:t> Kirill</a:t>
            </a:r>
            <a:endParaRPr lang="en-US" sz="2400" i="1" dirty="0">
              <a:solidFill>
                <a:schemeClr val="tx1"/>
              </a:solidFill>
              <a:latin typeface="Myriad Pro" charset="0"/>
              <a:ea typeface="Myriad Pro" charset="0"/>
              <a:cs typeface="Myriad Pro"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420" y="4768702"/>
            <a:ext cx="2572727" cy="1800000"/>
          </a:xfrm>
          <a:prstGeom prst="rect">
            <a:avLst/>
          </a:prstGeom>
        </p:spPr>
      </p:pic>
    </p:spTree>
    <p:extLst>
      <p:ext uri="{BB962C8B-B14F-4D97-AF65-F5344CB8AC3E}">
        <p14:creationId xmlns:p14="http://schemas.microsoft.com/office/powerpoint/2010/main" val="71832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0"/>
          <p:cNvSpPr txBox="1">
            <a:spLocks noGrp="1"/>
          </p:cNvSpPr>
          <p:nvPr>
            <p:ph type="title"/>
          </p:nvPr>
        </p:nvSpPr>
        <p:spPr>
          <a:xfrm>
            <a:off x="508000" y="101600"/>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Variance Reduction</a:t>
            </a:r>
            <a:endParaRPr dirty="0">
              <a:solidFill>
                <a:srgbClr val="33B067"/>
              </a:solidFill>
            </a:endParaRPr>
          </a:p>
        </p:txBody>
      </p:sp>
      <p:sp>
        <p:nvSpPr>
          <p:cNvPr id="202" name="Google Shape;202;p20"/>
          <p:cNvSpPr txBox="1">
            <a:spLocks noGrp="1"/>
          </p:cNvSpPr>
          <p:nvPr>
            <p:ph type="sldNum" idx="12"/>
          </p:nvPr>
        </p:nvSpPr>
        <p:spPr>
          <a:xfrm>
            <a:off x="11413384" y="6302562"/>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10</a:t>
            </a:fld>
            <a:endParaRPr dirty="0"/>
          </a:p>
        </p:txBody>
      </p:sp>
      <p:sp>
        <p:nvSpPr>
          <p:cNvPr id="203" name="Google Shape;203;p20"/>
          <p:cNvSpPr txBox="1">
            <a:spLocks noGrp="1"/>
          </p:cNvSpPr>
          <p:nvPr>
            <p:ph type="body" idx="1"/>
          </p:nvPr>
        </p:nvSpPr>
        <p:spPr>
          <a:xfrm>
            <a:off x="273351" y="2269441"/>
            <a:ext cx="1376800" cy="524800"/>
          </a:xfrm>
          <a:prstGeom prst="rect">
            <a:avLst/>
          </a:prstGeom>
          <a:noFill/>
          <a:ln>
            <a:noFill/>
          </a:ln>
        </p:spPr>
        <p:txBody>
          <a:bodyPr spcFirstLastPara="1" vert="horz" wrap="square" lIns="121900" tIns="121900" rIns="121900" bIns="121900" rtlCol="0" anchor="t" anchorCtr="0">
            <a:noAutofit/>
          </a:bodyPr>
          <a:lstStyle/>
          <a:p>
            <a:pPr marL="0" indent="0">
              <a:buNone/>
            </a:pPr>
            <a:r>
              <a:rPr lang="en" b="1"/>
              <a:t>Before:</a:t>
            </a:r>
            <a:endParaRPr/>
          </a:p>
        </p:txBody>
      </p:sp>
      <p:sp>
        <p:nvSpPr>
          <p:cNvPr id="204" name="Google Shape;204;p20"/>
          <p:cNvSpPr txBox="1">
            <a:spLocks noGrp="1"/>
          </p:cNvSpPr>
          <p:nvPr>
            <p:ph type="body" idx="1"/>
          </p:nvPr>
        </p:nvSpPr>
        <p:spPr>
          <a:xfrm>
            <a:off x="273356" y="4834147"/>
            <a:ext cx="1238000" cy="524800"/>
          </a:xfrm>
          <a:prstGeom prst="rect">
            <a:avLst/>
          </a:prstGeom>
          <a:noFill/>
          <a:ln>
            <a:noFill/>
          </a:ln>
        </p:spPr>
        <p:txBody>
          <a:bodyPr spcFirstLastPara="1" vert="horz" wrap="square" lIns="121900" tIns="121900" rIns="121900" bIns="121900" rtlCol="0" anchor="t" anchorCtr="0">
            <a:noAutofit/>
          </a:bodyPr>
          <a:lstStyle/>
          <a:p>
            <a:pPr marL="0" indent="0">
              <a:buNone/>
            </a:pPr>
            <a:r>
              <a:rPr lang="en" b="1"/>
              <a:t>After:</a:t>
            </a:r>
            <a:endParaRPr/>
          </a:p>
        </p:txBody>
      </p:sp>
      <p:sp>
        <p:nvSpPr>
          <p:cNvPr id="205" name="Google Shape;205;p20"/>
          <p:cNvSpPr txBox="1">
            <a:spLocks noGrp="1"/>
          </p:cNvSpPr>
          <p:nvPr>
            <p:ph type="body" idx="1"/>
          </p:nvPr>
        </p:nvSpPr>
        <p:spPr>
          <a:xfrm>
            <a:off x="10151517" y="4885379"/>
            <a:ext cx="1781600" cy="524800"/>
          </a:xfrm>
          <a:prstGeom prst="rect">
            <a:avLst/>
          </a:prstGeom>
          <a:noFill/>
          <a:ln>
            <a:noFill/>
          </a:ln>
        </p:spPr>
        <p:txBody>
          <a:bodyPr spcFirstLastPara="1" vert="horz" wrap="square" lIns="121900" tIns="121900" rIns="121900" bIns="121900" rtlCol="0" anchor="t" anchorCtr="0">
            <a:noAutofit/>
          </a:bodyPr>
          <a:lstStyle/>
          <a:p>
            <a:pPr marL="0" indent="0">
              <a:buNone/>
            </a:pPr>
            <a:r>
              <a:rPr lang="en" b="1"/>
              <a:t>No noise!</a:t>
            </a:r>
            <a:endParaRPr/>
          </a:p>
        </p:txBody>
      </p:sp>
      <p:sp>
        <p:nvSpPr>
          <p:cNvPr id="206" name="Google Shape;206;p20"/>
          <p:cNvSpPr txBox="1">
            <a:spLocks noGrp="1"/>
          </p:cNvSpPr>
          <p:nvPr>
            <p:ph type="body" idx="1"/>
          </p:nvPr>
        </p:nvSpPr>
        <p:spPr>
          <a:xfrm>
            <a:off x="810288" y="3188509"/>
            <a:ext cx="7193200" cy="524800"/>
          </a:xfrm>
          <a:prstGeom prst="rect">
            <a:avLst/>
          </a:prstGeom>
          <a:noFill/>
          <a:ln>
            <a:noFill/>
          </a:ln>
        </p:spPr>
        <p:txBody>
          <a:bodyPr spcFirstLastPara="1" vert="horz" wrap="square" lIns="121900" tIns="121900" rIns="121900" bIns="121900" rtlCol="0" anchor="t" anchorCtr="0">
            <a:noAutofit/>
          </a:bodyPr>
          <a:lstStyle/>
          <a:p>
            <a:pPr marL="0" indent="0">
              <a:buNone/>
            </a:pPr>
            <a:r>
              <a:rPr lang="en"/>
              <a:t>Solution: restrict  0 &lt; </a:t>
            </a:r>
            <a:r>
              <a:rPr lang="en" sz="3200"/>
              <a:t>𝛼</a:t>
            </a:r>
            <a:r>
              <a:rPr lang="en"/>
              <a:t> &lt; 1 (Kingma, et. al.)  or  … </a:t>
            </a:r>
            <a:endParaRPr/>
          </a:p>
        </p:txBody>
      </p:sp>
      <p:sp>
        <p:nvSpPr>
          <p:cNvPr id="207" name="Google Shape;207;p20"/>
          <p:cNvSpPr txBox="1">
            <a:spLocks noGrp="1"/>
          </p:cNvSpPr>
          <p:nvPr>
            <p:ph type="body" idx="1"/>
          </p:nvPr>
        </p:nvSpPr>
        <p:spPr>
          <a:xfrm>
            <a:off x="5615567" y="3903091"/>
            <a:ext cx="7193200" cy="524800"/>
          </a:xfrm>
          <a:prstGeom prst="rect">
            <a:avLst/>
          </a:prstGeom>
          <a:noFill/>
          <a:ln>
            <a:noFill/>
          </a:ln>
        </p:spPr>
        <p:txBody>
          <a:bodyPr spcFirstLastPara="1" vert="horz" wrap="square" lIns="121900" tIns="121900" rIns="121900" bIns="121900" rtlCol="0" anchor="t" anchorCtr="0">
            <a:noAutofit/>
          </a:bodyPr>
          <a:lstStyle/>
          <a:p>
            <a:pPr marL="0" indent="0">
              <a:buNone/>
            </a:pPr>
            <a:r>
              <a:rPr lang="en" dirty="0"/>
              <a:t>… use Additive Noise Parameterization!</a:t>
            </a:r>
            <a:endParaRPr dirty="0"/>
          </a:p>
        </p:txBody>
      </p:sp>
      <p:pic>
        <p:nvPicPr>
          <p:cNvPr id="208" name="Google Shape;208;p20"/>
          <p:cNvPicPr preferRelativeResize="0"/>
          <p:nvPr/>
        </p:nvPicPr>
        <p:blipFill rotWithShape="1">
          <a:blip r:embed="rId3">
            <a:alphaModFix/>
          </a:blip>
          <a:srcRect r="53056"/>
          <a:stretch/>
        </p:blipFill>
        <p:spPr>
          <a:xfrm>
            <a:off x="8352534" y="4870858"/>
            <a:ext cx="1625032" cy="752132"/>
          </a:xfrm>
          <a:prstGeom prst="rect">
            <a:avLst/>
          </a:prstGeom>
          <a:noFill/>
          <a:ln>
            <a:noFill/>
          </a:ln>
        </p:spPr>
      </p:pic>
      <p:sp>
        <p:nvSpPr>
          <p:cNvPr id="209" name="Google Shape;209;p20"/>
          <p:cNvSpPr txBox="1">
            <a:spLocks noGrp="1"/>
          </p:cNvSpPr>
          <p:nvPr>
            <p:ph type="body" idx="1"/>
          </p:nvPr>
        </p:nvSpPr>
        <p:spPr>
          <a:xfrm>
            <a:off x="457767" y="5844199"/>
            <a:ext cx="4632800" cy="524800"/>
          </a:xfrm>
          <a:prstGeom prst="rect">
            <a:avLst/>
          </a:prstGeom>
          <a:noFill/>
          <a:ln>
            <a:noFill/>
          </a:ln>
        </p:spPr>
        <p:txBody>
          <a:bodyPr spcFirstLastPara="1" vert="horz" wrap="square" lIns="121900" tIns="121900" rIns="121900" bIns="121900" rtlCol="0" anchor="t" anchorCtr="0">
            <a:noAutofit/>
          </a:bodyPr>
          <a:lstStyle/>
          <a:p>
            <a:pPr marL="0" indent="0">
              <a:buNone/>
            </a:pPr>
            <a:r>
              <a:rPr lang="en"/>
              <a:t>Optimize the VLB w.r.t.</a:t>
            </a:r>
            <a:endParaRPr/>
          </a:p>
        </p:txBody>
      </p:sp>
      <p:pic>
        <p:nvPicPr>
          <p:cNvPr id="210" name="Google Shape;210;p20"/>
          <p:cNvPicPr preferRelativeResize="0"/>
          <p:nvPr/>
        </p:nvPicPr>
        <p:blipFill rotWithShape="1">
          <a:blip r:embed="rId4">
            <a:alphaModFix/>
          </a:blip>
          <a:srcRect/>
          <a:stretch/>
        </p:blipFill>
        <p:spPr>
          <a:xfrm>
            <a:off x="3765517" y="5927630"/>
            <a:ext cx="1059156" cy="475933"/>
          </a:xfrm>
          <a:prstGeom prst="rect">
            <a:avLst/>
          </a:prstGeom>
          <a:noFill/>
          <a:ln>
            <a:noFill/>
          </a:ln>
        </p:spPr>
      </p:pic>
      <p:sp>
        <p:nvSpPr>
          <p:cNvPr id="212" name="Google Shape;212;p20"/>
          <p:cNvSpPr txBox="1">
            <a:spLocks noGrp="1"/>
          </p:cNvSpPr>
          <p:nvPr>
            <p:ph type="body" idx="1"/>
          </p:nvPr>
        </p:nvSpPr>
        <p:spPr>
          <a:xfrm>
            <a:off x="6350166" y="5849200"/>
            <a:ext cx="4374399" cy="524800"/>
          </a:xfrm>
          <a:prstGeom prst="rect">
            <a:avLst/>
          </a:prstGeom>
          <a:noFill/>
          <a:ln>
            <a:noFill/>
          </a:ln>
        </p:spPr>
        <p:txBody>
          <a:bodyPr spcFirstLastPara="1" vert="horz" wrap="square" lIns="121900" tIns="121900" rIns="121900" bIns="121900" rtlCol="0" anchor="t" anchorCtr="0">
            <a:noAutofit/>
          </a:bodyPr>
          <a:lstStyle/>
          <a:p>
            <a:pPr marL="0" indent="0">
              <a:buNone/>
            </a:pPr>
            <a:r>
              <a:rPr lang="en"/>
              <a:t>is a new independent variable</a:t>
            </a:r>
            <a:endParaRPr/>
          </a:p>
        </p:txBody>
      </p:sp>
      <p:pic>
        <p:nvPicPr>
          <p:cNvPr id="213" name="Google Shape;213;p20"/>
          <p:cNvPicPr preferRelativeResize="0"/>
          <p:nvPr/>
        </p:nvPicPr>
        <p:blipFill rotWithShape="1">
          <a:blip r:embed="rId5">
            <a:alphaModFix/>
          </a:blip>
          <a:srcRect/>
          <a:stretch/>
        </p:blipFill>
        <p:spPr>
          <a:xfrm>
            <a:off x="1605777" y="4984700"/>
            <a:ext cx="2857347" cy="395000"/>
          </a:xfrm>
          <a:prstGeom prst="rect">
            <a:avLst/>
          </a:prstGeom>
          <a:noFill/>
          <a:ln>
            <a:noFill/>
          </a:ln>
        </p:spPr>
      </p:pic>
      <p:pic>
        <p:nvPicPr>
          <p:cNvPr id="214" name="Google Shape;214;p20"/>
          <p:cNvPicPr preferRelativeResize="0"/>
          <p:nvPr/>
        </p:nvPicPr>
        <p:blipFill rotWithShape="1">
          <a:blip r:embed="rId6">
            <a:alphaModFix/>
          </a:blip>
          <a:srcRect/>
          <a:stretch/>
        </p:blipFill>
        <p:spPr>
          <a:xfrm>
            <a:off x="6175665" y="6094999"/>
            <a:ext cx="202067" cy="169000"/>
          </a:xfrm>
          <a:prstGeom prst="rect">
            <a:avLst/>
          </a:prstGeom>
          <a:noFill/>
          <a:ln>
            <a:noFill/>
          </a:ln>
        </p:spPr>
      </p:pic>
      <p:sp>
        <p:nvSpPr>
          <p:cNvPr id="215" name="Google Shape;215;p20"/>
          <p:cNvSpPr txBox="1">
            <a:spLocks noGrp="1"/>
          </p:cNvSpPr>
          <p:nvPr>
            <p:ph type="body" idx="1"/>
          </p:nvPr>
        </p:nvSpPr>
        <p:spPr>
          <a:xfrm>
            <a:off x="364867" y="892280"/>
            <a:ext cx="5728400" cy="661600"/>
          </a:xfrm>
          <a:prstGeom prst="rect">
            <a:avLst/>
          </a:prstGeom>
          <a:noFill/>
          <a:ln>
            <a:noFill/>
          </a:ln>
        </p:spPr>
        <p:txBody>
          <a:bodyPr spcFirstLastPara="1" vert="horz" wrap="square" lIns="121900" tIns="121900" rIns="121900" bIns="121900" rtlCol="0" anchor="t" anchorCtr="0">
            <a:noAutofit/>
          </a:bodyPr>
          <a:lstStyle/>
          <a:p>
            <a:pPr marL="0" indent="0" algn="ctr">
              <a:buNone/>
            </a:pPr>
            <a:r>
              <a:rPr lang="en"/>
              <a:t>The variance of the gradients goes out of control when </a:t>
            </a:r>
            <a:r>
              <a:rPr lang="en" sz="3200"/>
              <a:t>𝛼</a:t>
            </a:r>
            <a:r>
              <a:rPr lang="en"/>
              <a:t> are large</a:t>
            </a:r>
            <a:endParaRPr/>
          </a:p>
        </p:txBody>
      </p:sp>
      <p:pic>
        <p:nvPicPr>
          <p:cNvPr id="216" name="Google Shape;216;p20"/>
          <p:cNvPicPr preferRelativeResize="0"/>
          <p:nvPr/>
        </p:nvPicPr>
        <p:blipFill rotWithShape="1">
          <a:blip r:embed="rId7">
            <a:alphaModFix/>
          </a:blip>
          <a:srcRect/>
          <a:stretch/>
        </p:blipFill>
        <p:spPr>
          <a:xfrm>
            <a:off x="7877936" y="966787"/>
            <a:ext cx="2762915" cy="945567"/>
          </a:xfrm>
          <a:prstGeom prst="rect">
            <a:avLst/>
          </a:prstGeom>
          <a:noFill/>
          <a:ln>
            <a:noFill/>
          </a:ln>
        </p:spPr>
      </p:pic>
      <p:pic>
        <p:nvPicPr>
          <p:cNvPr id="217" name="Google Shape;217;p20"/>
          <p:cNvPicPr preferRelativeResize="0"/>
          <p:nvPr/>
        </p:nvPicPr>
        <p:blipFill rotWithShape="1">
          <a:blip r:embed="rId8">
            <a:alphaModFix/>
          </a:blip>
          <a:srcRect/>
          <a:stretch/>
        </p:blipFill>
        <p:spPr>
          <a:xfrm>
            <a:off x="6490912" y="2235099"/>
            <a:ext cx="3328243" cy="752099"/>
          </a:xfrm>
          <a:prstGeom prst="rect">
            <a:avLst/>
          </a:prstGeom>
          <a:noFill/>
          <a:ln>
            <a:noFill/>
          </a:ln>
        </p:spPr>
      </p:pic>
      <p:sp>
        <p:nvSpPr>
          <p:cNvPr id="218" name="Google Shape;218;p20"/>
          <p:cNvSpPr txBox="1">
            <a:spLocks noGrp="1"/>
          </p:cNvSpPr>
          <p:nvPr>
            <p:ph type="body" idx="1"/>
          </p:nvPr>
        </p:nvSpPr>
        <p:spPr>
          <a:xfrm>
            <a:off x="10094184" y="2303785"/>
            <a:ext cx="2050800" cy="524800"/>
          </a:xfrm>
          <a:prstGeom prst="rect">
            <a:avLst/>
          </a:prstGeom>
          <a:noFill/>
          <a:ln>
            <a:noFill/>
          </a:ln>
        </p:spPr>
        <p:txBody>
          <a:bodyPr spcFirstLastPara="1" vert="horz" wrap="square" lIns="121900" tIns="121900" rIns="121900" bIns="121900" rtlCol="0" anchor="t" anchorCtr="0">
            <a:noAutofit/>
          </a:bodyPr>
          <a:lstStyle/>
          <a:p>
            <a:pPr marL="0" indent="0">
              <a:buNone/>
            </a:pPr>
            <a:r>
              <a:rPr lang="en" b="1"/>
              <a:t>Very noisy!</a:t>
            </a:r>
            <a:endParaRPr/>
          </a:p>
        </p:txBody>
      </p:sp>
      <p:sp>
        <p:nvSpPr>
          <p:cNvPr id="219" name="Google Shape;219;p20"/>
          <p:cNvSpPr/>
          <p:nvPr/>
        </p:nvSpPr>
        <p:spPr>
          <a:xfrm>
            <a:off x="9881167" y="966800"/>
            <a:ext cx="784000" cy="928400"/>
          </a:xfrm>
          <a:prstGeom prst="rect">
            <a:avLst/>
          </a:prstGeom>
          <a:solidFill>
            <a:srgbClr val="FFFFFF">
              <a:alpha val="0"/>
            </a:srgbClr>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pic>
        <p:nvPicPr>
          <p:cNvPr id="220" name="Google Shape;220;p20"/>
          <p:cNvPicPr preferRelativeResize="0"/>
          <p:nvPr/>
        </p:nvPicPr>
        <p:blipFill rotWithShape="1">
          <a:blip r:embed="rId9">
            <a:alphaModFix/>
          </a:blip>
          <a:srcRect/>
          <a:stretch/>
        </p:blipFill>
        <p:spPr>
          <a:xfrm>
            <a:off x="1336245" y="2341689"/>
            <a:ext cx="3855444" cy="539433"/>
          </a:xfrm>
          <a:prstGeom prst="rect">
            <a:avLst/>
          </a:prstGeom>
          <a:noFill/>
          <a:ln>
            <a:noFill/>
          </a:ln>
        </p:spPr>
      </p:pic>
      <p:pic>
        <p:nvPicPr>
          <p:cNvPr id="221" name="Google Shape;221;p20"/>
          <p:cNvPicPr preferRelativeResize="0"/>
          <p:nvPr/>
        </p:nvPicPr>
        <p:blipFill rotWithShape="1">
          <a:blip r:embed="rId10">
            <a:alphaModFix/>
          </a:blip>
          <a:srcRect l="39881" t="33592" r="55621" b="50880"/>
          <a:stretch/>
        </p:blipFill>
        <p:spPr>
          <a:xfrm>
            <a:off x="1943176" y="2287017"/>
            <a:ext cx="349067" cy="568332"/>
          </a:xfrm>
          <a:prstGeom prst="rect">
            <a:avLst/>
          </a:prstGeom>
          <a:noFill/>
          <a:ln>
            <a:noFill/>
          </a:ln>
        </p:spPr>
      </p:pic>
      <p:pic>
        <p:nvPicPr>
          <p:cNvPr id="222" name="Google Shape;222;p20"/>
          <p:cNvPicPr preferRelativeResize="0"/>
          <p:nvPr/>
        </p:nvPicPr>
        <p:blipFill rotWithShape="1">
          <a:blip r:embed="rId9">
            <a:alphaModFix/>
          </a:blip>
          <a:srcRect l="24694" t="17514" r="61527" b="15483"/>
          <a:stretch/>
        </p:blipFill>
        <p:spPr>
          <a:xfrm>
            <a:off x="6737301" y="2641602"/>
            <a:ext cx="516767" cy="351633"/>
          </a:xfrm>
          <a:prstGeom prst="rect">
            <a:avLst/>
          </a:prstGeom>
          <a:noFill/>
          <a:ln>
            <a:noFill/>
          </a:ln>
        </p:spPr>
      </p:pic>
      <p:pic>
        <p:nvPicPr>
          <p:cNvPr id="223" name="Google Shape;223;p20"/>
          <p:cNvPicPr preferRelativeResize="0"/>
          <p:nvPr/>
        </p:nvPicPr>
        <p:blipFill rotWithShape="1">
          <a:blip r:embed="rId9">
            <a:alphaModFix/>
          </a:blip>
          <a:srcRect l="24694" t="17514" r="62765" b="15483"/>
          <a:stretch/>
        </p:blipFill>
        <p:spPr>
          <a:xfrm>
            <a:off x="10147033" y="1514534"/>
            <a:ext cx="470367" cy="351633"/>
          </a:xfrm>
          <a:prstGeom prst="rect">
            <a:avLst/>
          </a:prstGeom>
          <a:noFill/>
          <a:ln>
            <a:noFill/>
          </a:ln>
        </p:spPr>
      </p:pic>
      <p:pic>
        <p:nvPicPr>
          <p:cNvPr id="224" name="Google Shape;224;p20"/>
          <p:cNvPicPr preferRelativeResize="0"/>
          <p:nvPr/>
        </p:nvPicPr>
        <p:blipFill rotWithShape="1">
          <a:blip r:embed="rId9">
            <a:alphaModFix/>
          </a:blip>
          <a:srcRect l="24695" t="82681" r="62764" b="10864"/>
          <a:stretch/>
        </p:blipFill>
        <p:spPr>
          <a:xfrm>
            <a:off x="9286290" y="1499847"/>
            <a:ext cx="247465" cy="76565"/>
          </a:xfrm>
          <a:prstGeom prst="rect">
            <a:avLst/>
          </a:prstGeom>
          <a:noFill/>
          <a:ln>
            <a:noFill/>
          </a:ln>
        </p:spPr>
      </p:pic>
      <p:pic>
        <p:nvPicPr>
          <p:cNvPr id="225" name="Google Shape;225;p20"/>
          <p:cNvPicPr preferRelativeResize="0"/>
          <p:nvPr/>
        </p:nvPicPr>
        <p:blipFill rotWithShape="1">
          <a:blip r:embed="rId9">
            <a:alphaModFix/>
          </a:blip>
          <a:srcRect l="24694" t="17511" r="62765" b="1862"/>
          <a:stretch/>
        </p:blipFill>
        <p:spPr>
          <a:xfrm>
            <a:off x="8140734" y="1489232"/>
            <a:ext cx="470367" cy="423133"/>
          </a:xfrm>
          <a:prstGeom prst="rect">
            <a:avLst/>
          </a:prstGeom>
          <a:noFill/>
          <a:ln>
            <a:noFill/>
          </a:ln>
        </p:spPr>
      </p:pic>
      <p:pic>
        <p:nvPicPr>
          <p:cNvPr id="226" name="Google Shape;226;p20"/>
          <p:cNvPicPr preferRelativeResize="0"/>
          <p:nvPr/>
        </p:nvPicPr>
        <p:blipFill rotWithShape="1">
          <a:blip r:embed="rId9">
            <a:alphaModFix/>
          </a:blip>
          <a:srcRect l="24695" t="82681" r="62764" b="10864"/>
          <a:stretch/>
        </p:blipFill>
        <p:spPr>
          <a:xfrm>
            <a:off x="6747872" y="2284191"/>
            <a:ext cx="247465" cy="76565"/>
          </a:xfrm>
          <a:prstGeom prst="rect">
            <a:avLst/>
          </a:prstGeom>
          <a:noFill/>
          <a:ln>
            <a:noFill/>
          </a:ln>
        </p:spPr>
      </p:pic>
      <p:pic>
        <p:nvPicPr>
          <p:cNvPr id="227" name="Google Shape;227;p20"/>
          <p:cNvPicPr preferRelativeResize="0"/>
          <p:nvPr/>
        </p:nvPicPr>
        <p:blipFill rotWithShape="1">
          <a:blip r:embed="rId9">
            <a:alphaModFix/>
          </a:blip>
          <a:srcRect l="27724" t="19491" r="68988" b="66314"/>
          <a:stretch/>
        </p:blipFill>
        <p:spPr>
          <a:xfrm>
            <a:off x="2710350" y="4955850"/>
            <a:ext cx="126700" cy="76565"/>
          </a:xfrm>
          <a:prstGeom prst="rect">
            <a:avLst/>
          </a:prstGeom>
          <a:noFill/>
          <a:ln>
            <a:noFill/>
          </a:ln>
        </p:spPr>
      </p:pic>
      <p:pic>
        <p:nvPicPr>
          <p:cNvPr id="230" name="Google Shape;230;p20"/>
          <p:cNvPicPr preferRelativeResize="0"/>
          <p:nvPr/>
        </p:nvPicPr>
        <p:blipFill rotWithShape="1">
          <a:blip r:embed="rId9">
            <a:alphaModFix/>
          </a:blip>
          <a:srcRect l="24695" t="82681" r="62764" b="10864"/>
          <a:stretch/>
        </p:blipFill>
        <p:spPr>
          <a:xfrm>
            <a:off x="8384482" y="4778896"/>
            <a:ext cx="247465" cy="76565"/>
          </a:xfrm>
          <a:prstGeom prst="rect">
            <a:avLst/>
          </a:prstGeom>
          <a:noFill/>
          <a:ln>
            <a:noFill/>
          </a:ln>
        </p:spPr>
      </p:pic>
      <p:pic>
        <p:nvPicPr>
          <p:cNvPr id="231" name="Google Shape;231;p20"/>
          <p:cNvPicPr preferRelativeResize="0"/>
          <p:nvPr/>
        </p:nvPicPr>
        <p:blipFill rotWithShape="1">
          <a:blip r:embed="rId9">
            <a:alphaModFix/>
          </a:blip>
          <a:srcRect l="24695" t="82681" r="62764" b="10864"/>
          <a:stretch/>
        </p:blipFill>
        <p:spPr>
          <a:xfrm>
            <a:off x="1645349" y="4959824"/>
            <a:ext cx="247465" cy="76565"/>
          </a:xfrm>
          <a:prstGeom prst="rect">
            <a:avLst/>
          </a:prstGeom>
          <a:noFill/>
          <a:ln>
            <a:noFill/>
          </a:ln>
        </p:spPr>
      </p:pic>
      <p:pic>
        <p:nvPicPr>
          <p:cNvPr id="232" name="Google Shape;232;p20"/>
          <p:cNvPicPr preferRelativeResize="0"/>
          <p:nvPr/>
        </p:nvPicPr>
        <p:blipFill rotWithShape="1">
          <a:blip r:embed="rId9">
            <a:alphaModFix/>
          </a:blip>
          <a:srcRect l="27724" t="19491" r="68988" b="66314"/>
          <a:stretch/>
        </p:blipFill>
        <p:spPr>
          <a:xfrm>
            <a:off x="4008666" y="5912495"/>
            <a:ext cx="291665" cy="76565"/>
          </a:xfrm>
          <a:prstGeom prst="rect">
            <a:avLst/>
          </a:prstGeom>
          <a:noFill/>
          <a:ln>
            <a:noFill/>
          </a:ln>
        </p:spPr>
      </p:pic>
      <p:pic>
        <p:nvPicPr>
          <p:cNvPr id="233" name="Google Shape;233;p20"/>
          <p:cNvPicPr preferRelativeResize="0"/>
          <p:nvPr/>
        </p:nvPicPr>
        <p:blipFill rotWithShape="1">
          <a:blip r:embed="rId9">
            <a:alphaModFix/>
          </a:blip>
          <a:srcRect l="24695" t="82681" r="62764" b="10864"/>
          <a:stretch/>
        </p:blipFill>
        <p:spPr>
          <a:xfrm>
            <a:off x="10185573" y="1019696"/>
            <a:ext cx="247465" cy="76565"/>
          </a:xfrm>
          <a:prstGeom prst="rect">
            <a:avLst/>
          </a:prstGeom>
          <a:noFill/>
          <a:ln>
            <a:noFill/>
          </a:ln>
        </p:spPr>
      </p:pic>
    </p:spTree>
    <p:extLst>
      <p:ext uri="{BB962C8B-B14F-4D97-AF65-F5344CB8AC3E}">
        <p14:creationId xmlns:p14="http://schemas.microsoft.com/office/powerpoint/2010/main" val="14184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0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05">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1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0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build="p"/>
      <p:bldP spid="205" grpId="1" build="p"/>
      <p:bldP spid="207" grpId="1" build="p"/>
      <p:bldP spid="209" grpId="1" build="p"/>
      <p:bldP spid="212"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5"/>
          <p:cNvSpPr txBox="1">
            <a:spLocks noGrp="1"/>
          </p:cNvSpPr>
          <p:nvPr>
            <p:ph type="title"/>
          </p:nvPr>
        </p:nvSpPr>
        <p:spPr>
          <a:xfrm>
            <a:off x="508000" y="101600"/>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Visualization</a:t>
            </a:r>
            <a:endParaRPr dirty="0">
              <a:solidFill>
                <a:srgbClr val="33B067"/>
              </a:solidFill>
            </a:endParaRPr>
          </a:p>
        </p:txBody>
      </p:sp>
      <p:sp>
        <p:nvSpPr>
          <p:cNvPr id="269" name="Google Shape;269;p25"/>
          <p:cNvSpPr txBox="1">
            <a:spLocks noGrp="1"/>
          </p:cNvSpPr>
          <p:nvPr>
            <p:ph type="sldNum" idx="12"/>
          </p:nvPr>
        </p:nvSpPr>
        <p:spPr>
          <a:xfrm>
            <a:off x="10991809" y="621762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11</a:t>
            </a:fld>
            <a:endParaRPr/>
          </a:p>
        </p:txBody>
      </p:sp>
      <p:pic>
        <p:nvPicPr>
          <p:cNvPr id="270" name="Google Shape;270;p25"/>
          <p:cNvPicPr preferRelativeResize="0"/>
          <p:nvPr/>
        </p:nvPicPr>
        <p:blipFill rotWithShape="1">
          <a:blip r:embed="rId3">
            <a:alphaModFix/>
          </a:blip>
          <a:srcRect/>
          <a:stretch/>
        </p:blipFill>
        <p:spPr>
          <a:xfrm>
            <a:off x="5556067" y="534633"/>
            <a:ext cx="6167332" cy="6167367"/>
          </a:xfrm>
          <a:prstGeom prst="rect">
            <a:avLst/>
          </a:prstGeom>
          <a:noFill/>
          <a:ln>
            <a:noFill/>
          </a:ln>
        </p:spPr>
      </p:pic>
      <p:pic>
        <p:nvPicPr>
          <p:cNvPr id="271" name="Google Shape;271;p25"/>
          <p:cNvPicPr preferRelativeResize="0"/>
          <p:nvPr/>
        </p:nvPicPr>
        <p:blipFill rotWithShape="1">
          <a:blip r:embed="rId4">
            <a:alphaModFix/>
          </a:blip>
          <a:srcRect/>
          <a:stretch/>
        </p:blipFill>
        <p:spPr>
          <a:xfrm>
            <a:off x="81267" y="763599"/>
            <a:ext cx="5803600" cy="5803600"/>
          </a:xfrm>
          <a:prstGeom prst="rect">
            <a:avLst/>
          </a:prstGeom>
          <a:noFill/>
          <a:ln>
            <a:noFill/>
          </a:ln>
        </p:spPr>
      </p:pic>
      <p:sp>
        <p:nvSpPr>
          <p:cNvPr id="272" name="Google Shape;272;p25"/>
          <p:cNvSpPr txBox="1"/>
          <p:nvPr/>
        </p:nvSpPr>
        <p:spPr>
          <a:xfrm>
            <a:off x="1308933" y="6041300"/>
            <a:ext cx="3237600" cy="6272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LeNet-5: convolutional layer</a:t>
            </a:r>
            <a:endParaRPr sz="2400"/>
          </a:p>
        </p:txBody>
      </p:sp>
      <p:sp>
        <p:nvSpPr>
          <p:cNvPr id="273" name="Google Shape;273;p25"/>
          <p:cNvSpPr txBox="1"/>
          <p:nvPr/>
        </p:nvSpPr>
        <p:spPr>
          <a:xfrm>
            <a:off x="7037633" y="5904900"/>
            <a:ext cx="3520000" cy="7636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LeNet-5: fully-connected layer</a:t>
            </a:r>
            <a:endParaRPr sz="2400"/>
          </a:p>
          <a:p>
            <a:pPr algn="ctr">
              <a:buClr>
                <a:srgbClr val="000000"/>
              </a:buClr>
            </a:pPr>
            <a:r>
              <a:rPr lang="en" sz="1867">
                <a:solidFill>
                  <a:srgbClr val="000000"/>
                </a:solidFill>
                <a:latin typeface="Arial"/>
                <a:ea typeface="Arial"/>
                <a:cs typeface="Arial"/>
                <a:sym typeface="Arial"/>
              </a:rPr>
              <a:t>(100 x 100 patch)</a:t>
            </a:r>
            <a:endParaRPr sz="2400"/>
          </a:p>
        </p:txBody>
      </p:sp>
      <p:sp>
        <p:nvSpPr>
          <p:cNvPr id="8" name="Google Shape;202;p20"/>
          <p:cNvSpPr txBox="1">
            <a:spLocks/>
          </p:cNvSpPr>
          <p:nvPr/>
        </p:nvSpPr>
        <p:spPr>
          <a:xfrm>
            <a:off x="11413384" y="6302562"/>
            <a:ext cx="731600" cy="524800"/>
          </a:xfrm>
          <a:prstGeom prst="rect">
            <a:avLst/>
          </a:prstGeom>
          <a:noFill/>
          <a:ln>
            <a:noFill/>
          </a:ln>
        </p:spPr>
        <p:txBody>
          <a:bodyPr spcFirstLastPara="1" vert="horz" wrap="square" lIns="121900" tIns="121900" rIns="121900" bIns="121900" rtlCol="0" anchor="ctr" anchorCtr="0">
            <a:noAutofit/>
          </a:bodyPr>
          <a:lstStyle>
            <a:defPPr>
              <a:defRPr lang="en-US"/>
            </a:defPPr>
            <a:lvl1pPr marL="0" marR="0" lvl="0" indent="0" algn="l" defTabSz="914400" rtl="0" eaLnBrk="1" latinLnBrk="0" hangingPunct="1">
              <a:lnSpc>
                <a:spcPct val="100000"/>
              </a:lnSpc>
              <a:spcBef>
                <a:spcPts val="0"/>
              </a:spcBef>
              <a:spcAft>
                <a:spcPts val="0"/>
              </a:spcAft>
              <a:buClr>
                <a:srgbClr val="000000"/>
              </a:buClr>
              <a:buFont typeface="Arial"/>
              <a:buNone/>
              <a:defRPr sz="1867" b="0" i="0" u="none" strike="noStrike" kern="1200" cap="none">
                <a:solidFill>
                  <a:srgbClr val="000000"/>
                </a:solidFill>
                <a:latin typeface="Arial"/>
                <a:ea typeface="Arial"/>
                <a:cs typeface="Arial"/>
                <a:sym typeface="Arial"/>
              </a:defRPr>
            </a:lvl1pPr>
            <a:lvl2pPr marL="0" marR="0" lvl="1" indent="0" algn="l" defTabSz="914400" rtl="0" eaLnBrk="1" latinLnBrk="0" hangingPunct="1">
              <a:lnSpc>
                <a:spcPct val="100000"/>
              </a:lnSpc>
              <a:spcBef>
                <a:spcPts val="0"/>
              </a:spcBef>
              <a:spcAft>
                <a:spcPts val="0"/>
              </a:spcAft>
              <a:buClr>
                <a:srgbClr val="000000"/>
              </a:buClr>
              <a:buFont typeface="Arial"/>
              <a:buNone/>
              <a:defRPr sz="1867" b="0" i="0" u="none" strike="noStrike" kern="1200" cap="none">
                <a:solidFill>
                  <a:srgbClr val="000000"/>
                </a:solidFill>
                <a:latin typeface="Arial"/>
                <a:ea typeface="Arial"/>
                <a:cs typeface="Arial"/>
                <a:sym typeface="Arial"/>
              </a:defRPr>
            </a:lvl2pPr>
            <a:lvl3pPr marL="0" marR="0" lvl="2" indent="0" algn="l" defTabSz="914400" rtl="0" eaLnBrk="1" latinLnBrk="0" hangingPunct="1">
              <a:lnSpc>
                <a:spcPct val="100000"/>
              </a:lnSpc>
              <a:spcBef>
                <a:spcPts val="0"/>
              </a:spcBef>
              <a:spcAft>
                <a:spcPts val="0"/>
              </a:spcAft>
              <a:buClr>
                <a:srgbClr val="000000"/>
              </a:buClr>
              <a:buFont typeface="Arial"/>
              <a:buNone/>
              <a:defRPr sz="1867" b="0" i="0" u="none" strike="noStrike" kern="1200" cap="none">
                <a:solidFill>
                  <a:srgbClr val="000000"/>
                </a:solidFill>
                <a:latin typeface="Arial"/>
                <a:ea typeface="Arial"/>
                <a:cs typeface="Arial"/>
                <a:sym typeface="Arial"/>
              </a:defRPr>
            </a:lvl3pPr>
            <a:lvl4pPr marL="0" marR="0" lvl="3" indent="0" algn="l" defTabSz="914400" rtl="0" eaLnBrk="1" latinLnBrk="0" hangingPunct="1">
              <a:lnSpc>
                <a:spcPct val="100000"/>
              </a:lnSpc>
              <a:spcBef>
                <a:spcPts val="0"/>
              </a:spcBef>
              <a:spcAft>
                <a:spcPts val="0"/>
              </a:spcAft>
              <a:buClr>
                <a:srgbClr val="000000"/>
              </a:buClr>
              <a:buFont typeface="Arial"/>
              <a:buNone/>
              <a:defRPr sz="1867" b="0" i="0" u="none" strike="noStrike" kern="1200" cap="none">
                <a:solidFill>
                  <a:srgbClr val="000000"/>
                </a:solidFill>
                <a:latin typeface="Arial"/>
                <a:ea typeface="Arial"/>
                <a:cs typeface="Arial"/>
                <a:sym typeface="Arial"/>
              </a:defRPr>
            </a:lvl4pPr>
            <a:lvl5pPr marL="0" marR="0" lvl="4" indent="0" algn="l" defTabSz="914400" rtl="0" eaLnBrk="1" latinLnBrk="0" hangingPunct="1">
              <a:lnSpc>
                <a:spcPct val="100000"/>
              </a:lnSpc>
              <a:spcBef>
                <a:spcPts val="0"/>
              </a:spcBef>
              <a:spcAft>
                <a:spcPts val="0"/>
              </a:spcAft>
              <a:buClr>
                <a:srgbClr val="000000"/>
              </a:buClr>
              <a:buFont typeface="Arial"/>
              <a:buNone/>
              <a:defRPr sz="1867" b="0" i="0" u="none" strike="noStrike" kern="1200" cap="none">
                <a:solidFill>
                  <a:srgbClr val="000000"/>
                </a:solidFill>
                <a:latin typeface="Arial"/>
                <a:ea typeface="Arial"/>
                <a:cs typeface="Arial"/>
                <a:sym typeface="Arial"/>
              </a:defRPr>
            </a:lvl5pPr>
            <a:lvl6pPr marL="0" marR="0" lvl="5" indent="0" algn="l" defTabSz="914400" rtl="0" eaLnBrk="1" latinLnBrk="0" hangingPunct="1">
              <a:lnSpc>
                <a:spcPct val="100000"/>
              </a:lnSpc>
              <a:spcBef>
                <a:spcPts val="0"/>
              </a:spcBef>
              <a:spcAft>
                <a:spcPts val="0"/>
              </a:spcAft>
              <a:buClr>
                <a:srgbClr val="000000"/>
              </a:buClr>
              <a:buFont typeface="Arial"/>
              <a:buNone/>
              <a:defRPr sz="1867" b="0" i="0" u="none" strike="noStrike" kern="1200" cap="none">
                <a:solidFill>
                  <a:srgbClr val="000000"/>
                </a:solidFill>
                <a:latin typeface="Arial"/>
                <a:ea typeface="Arial"/>
                <a:cs typeface="Arial"/>
                <a:sym typeface="Arial"/>
              </a:defRPr>
            </a:lvl6pPr>
            <a:lvl7pPr marL="0" marR="0" lvl="6" indent="0" algn="l" defTabSz="914400" rtl="0" eaLnBrk="1" latinLnBrk="0" hangingPunct="1">
              <a:lnSpc>
                <a:spcPct val="100000"/>
              </a:lnSpc>
              <a:spcBef>
                <a:spcPts val="0"/>
              </a:spcBef>
              <a:spcAft>
                <a:spcPts val="0"/>
              </a:spcAft>
              <a:buClr>
                <a:srgbClr val="000000"/>
              </a:buClr>
              <a:buFont typeface="Arial"/>
              <a:buNone/>
              <a:defRPr sz="1867" b="0" i="0" u="none" strike="noStrike" kern="1200" cap="none">
                <a:solidFill>
                  <a:srgbClr val="000000"/>
                </a:solidFill>
                <a:latin typeface="Arial"/>
                <a:ea typeface="Arial"/>
                <a:cs typeface="Arial"/>
                <a:sym typeface="Arial"/>
              </a:defRPr>
            </a:lvl7pPr>
            <a:lvl8pPr marL="0" marR="0" lvl="7" indent="0" algn="l" defTabSz="914400" rtl="0" eaLnBrk="1" latinLnBrk="0" hangingPunct="1">
              <a:lnSpc>
                <a:spcPct val="100000"/>
              </a:lnSpc>
              <a:spcBef>
                <a:spcPts val="0"/>
              </a:spcBef>
              <a:spcAft>
                <a:spcPts val="0"/>
              </a:spcAft>
              <a:buClr>
                <a:srgbClr val="000000"/>
              </a:buClr>
              <a:buFont typeface="Arial"/>
              <a:buNone/>
              <a:defRPr sz="1867" b="0" i="0" u="none" strike="noStrike" kern="1200" cap="none">
                <a:solidFill>
                  <a:srgbClr val="000000"/>
                </a:solidFill>
                <a:latin typeface="Arial"/>
                <a:ea typeface="Arial"/>
                <a:cs typeface="Arial"/>
                <a:sym typeface="Arial"/>
              </a:defRPr>
            </a:lvl8pPr>
            <a:lvl9pPr marL="0" marR="0" lvl="8" indent="0" algn="l" defTabSz="914400" rtl="0" eaLnBrk="1" latinLnBrk="0" hangingPunct="1">
              <a:lnSpc>
                <a:spcPct val="100000"/>
              </a:lnSpc>
              <a:spcBef>
                <a:spcPts val="0"/>
              </a:spcBef>
              <a:spcAft>
                <a:spcPts val="0"/>
              </a:spcAft>
              <a:buClr>
                <a:srgbClr val="000000"/>
              </a:buClr>
              <a:buFont typeface="Arial"/>
              <a:buNone/>
              <a:defRPr sz="1867" b="0" i="0" u="none" strike="noStrike" kern="1200" cap="none">
                <a:solidFill>
                  <a:srgbClr val="000000"/>
                </a:solidFill>
                <a:latin typeface="Arial"/>
                <a:ea typeface="Arial"/>
                <a:cs typeface="Arial"/>
                <a:sym typeface="Arial"/>
              </a:defRPr>
            </a:lvl9pPr>
          </a:lstStyle>
          <a:p>
            <a:r>
              <a:rPr lang="en-US" dirty="0" smtClean="0"/>
              <a:t>11</a:t>
            </a:r>
            <a:endParaRPr lang="en" dirty="0"/>
          </a:p>
        </p:txBody>
      </p:sp>
    </p:spTree>
    <p:extLst>
      <p:ext uri="{BB962C8B-B14F-4D97-AF65-F5344CB8AC3E}">
        <p14:creationId xmlns:p14="http://schemas.microsoft.com/office/powerpoint/2010/main" val="17392534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508000" y="101600"/>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Lenet-5-Caffe and Lenet-300-100 on MNIST</a:t>
            </a:r>
            <a:endParaRPr dirty="0">
              <a:solidFill>
                <a:srgbClr val="33B067"/>
              </a:solidFill>
            </a:endParaRPr>
          </a:p>
        </p:txBody>
      </p:sp>
      <p:sp>
        <p:nvSpPr>
          <p:cNvPr id="279" name="Google Shape;279;p26"/>
          <p:cNvSpPr txBox="1">
            <a:spLocks noGrp="1"/>
          </p:cNvSpPr>
          <p:nvPr>
            <p:ph type="sldNum" idx="12"/>
          </p:nvPr>
        </p:nvSpPr>
        <p:spPr>
          <a:xfrm>
            <a:off x="11460400" y="6333200"/>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12</a:t>
            </a:fld>
            <a:endParaRPr dirty="0"/>
          </a:p>
        </p:txBody>
      </p:sp>
      <p:sp>
        <p:nvSpPr>
          <p:cNvPr id="280" name="Google Shape;280;p26"/>
          <p:cNvSpPr txBox="1">
            <a:spLocks noGrp="1"/>
          </p:cNvSpPr>
          <p:nvPr>
            <p:ph type="body" idx="1"/>
          </p:nvPr>
        </p:nvSpPr>
        <p:spPr>
          <a:xfrm>
            <a:off x="261000" y="843033"/>
            <a:ext cx="11670000" cy="524800"/>
          </a:xfrm>
          <a:prstGeom prst="rect">
            <a:avLst/>
          </a:prstGeom>
          <a:noFill/>
          <a:ln>
            <a:noFill/>
          </a:ln>
        </p:spPr>
        <p:txBody>
          <a:bodyPr spcFirstLastPara="1" vert="horz" wrap="square" lIns="121900" tIns="121900" rIns="121900" bIns="121900" rtlCol="0" anchor="t" anchorCtr="0">
            <a:noAutofit/>
          </a:bodyPr>
          <a:lstStyle/>
          <a:p>
            <a:pPr marL="0" indent="0" algn="ctr">
              <a:buNone/>
            </a:pPr>
            <a:r>
              <a:rPr lang="en" sz="2667" b="1"/>
              <a:t>Fully Connected network: </a:t>
            </a:r>
            <a:r>
              <a:rPr lang="en" sz="2667"/>
              <a:t>LeNet-300-100                                     </a:t>
            </a:r>
            <a:r>
              <a:rPr lang="en" sz="2667" b="1"/>
              <a:t>Convolutional network:   </a:t>
            </a:r>
            <a:r>
              <a:rPr lang="en" sz="2667"/>
              <a:t>Lenet-5-Caffe   </a:t>
            </a:r>
            <a:endParaRPr/>
          </a:p>
        </p:txBody>
      </p:sp>
      <p:pic>
        <p:nvPicPr>
          <p:cNvPr id="281" name="Google Shape;281;p26"/>
          <p:cNvPicPr preferRelativeResize="0"/>
          <p:nvPr/>
        </p:nvPicPr>
        <p:blipFill rotWithShape="1">
          <a:blip r:embed="rId3">
            <a:alphaModFix/>
          </a:blip>
          <a:srcRect/>
          <a:stretch/>
        </p:blipFill>
        <p:spPr>
          <a:xfrm>
            <a:off x="261001" y="1984001"/>
            <a:ext cx="9250756" cy="4439500"/>
          </a:xfrm>
          <a:prstGeom prst="rect">
            <a:avLst/>
          </a:prstGeom>
          <a:noFill/>
          <a:ln>
            <a:noFill/>
          </a:ln>
        </p:spPr>
      </p:pic>
      <p:pic>
        <p:nvPicPr>
          <p:cNvPr id="282" name="Google Shape;282;p26"/>
          <p:cNvPicPr preferRelativeResize="0"/>
          <p:nvPr/>
        </p:nvPicPr>
        <p:blipFill rotWithShape="1">
          <a:blip r:embed="rId4">
            <a:alphaModFix/>
          </a:blip>
          <a:srcRect/>
          <a:stretch/>
        </p:blipFill>
        <p:spPr>
          <a:xfrm>
            <a:off x="9716167" y="1993533"/>
            <a:ext cx="1754901" cy="4439500"/>
          </a:xfrm>
          <a:prstGeom prst="rect">
            <a:avLst/>
          </a:prstGeom>
          <a:noFill/>
          <a:ln>
            <a:noFill/>
          </a:ln>
        </p:spPr>
      </p:pic>
    </p:spTree>
    <p:extLst>
      <p:ext uri="{BB962C8B-B14F-4D97-AF65-F5344CB8AC3E}">
        <p14:creationId xmlns:p14="http://schemas.microsoft.com/office/powerpoint/2010/main" val="149278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508000" y="101600"/>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VGG-like on CIFAR-10</a:t>
            </a:r>
            <a:endParaRPr dirty="0">
              <a:solidFill>
                <a:srgbClr val="33B067"/>
              </a:solidFill>
            </a:endParaRPr>
          </a:p>
          <a:p>
            <a:endParaRPr dirty="0">
              <a:solidFill>
                <a:srgbClr val="3C78D8"/>
              </a:solidFill>
            </a:endParaRPr>
          </a:p>
        </p:txBody>
      </p:sp>
      <p:pic>
        <p:nvPicPr>
          <p:cNvPr id="288" name="Google Shape;288;p27"/>
          <p:cNvPicPr preferRelativeResize="0"/>
          <p:nvPr/>
        </p:nvPicPr>
        <p:blipFill rotWithShape="1">
          <a:blip r:embed="rId3">
            <a:alphaModFix/>
          </a:blip>
          <a:srcRect l="7594" r="20010"/>
          <a:stretch/>
        </p:blipFill>
        <p:spPr>
          <a:xfrm>
            <a:off x="380332" y="985367"/>
            <a:ext cx="6394133" cy="2852765"/>
          </a:xfrm>
          <a:prstGeom prst="rect">
            <a:avLst/>
          </a:prstGeom>
          <a:noFill/>
          <a:ln>
            <a:noFill/>
          </a:ln>
        </p:spPr>
      </p:pic>
      <p:sp>
        <p:nvSpPr>
          <p:cNvPr id="289" name="Google Shape;289;p27"/>
          <p:cNvSpPr txBox="1">
            <a:spLocks noGrp="1"/>
          </p:cNvSpPr>
          <p:nvPr>
            <p:ph type="body" idx="1"/>
          </p:nvPr>
        </p:nvSpPr>
        <p:spPr>
          <a:xfrm>
            <a:off x="1207267" y="4608467"/>
            <a:ext cx="10424800" cy="1014800"/>
          </a:xfrm>
          <a:prstGeom prst="rect">
            <a:avLst/>
          </a:prstGeom>
          <a:noFill/>
          <a:ln>
            <a:noFill/>
          </a:ln>
        </p:spPr>
        <p:txBody>
          <a:bodyPr spcFirstLastPara="1" vert="horz" wrap="square" lIns="121900" tIns="121900" rIns="121900" bIns="121900" rtlCol="0" anchor="t" anchorCtr="0">
            <a:noAutofit/>
          </a:bodyPr>
          <a:lstStyle/>
          <a:p>
            <a:pPr indent="-474121">
              <a:buSzPts val="1900"/>
            </a:pPr>
            <a:r>
              <a:rPr lang="en" sz="2533" dirty="0"/>
              <a:t>13 Convolutional </a:t>
            </a:r>
            <a:r>
              <a:rPr lang="en" sz="2533" dirty="0">
                <a:solidFill>
                  <a:schemeClr val="tx1">
                    <a:lumMod val="65000"/>
                    <a:lumOff val="35000"/>
                  </a:schemeClr>
                </a:solidFill>
              </a:rPr>
              <a:t>layers </a:t>
            </a:r>
            <a:r>
              <a:rPr lang="en" sz="2533" dirty="0"/>
              <a:t>and 2 Fully-Connected layers</a:t>
            </a:r>
            <a:endParaRPr dirty="0"/>
          </a:p>
          <a:p>
            <a:pPr indent="-474121">
              <a:spcBef>
                <a:spcPts val="2133"/>
              </a:spcBef>
              <a:buSzPts val="1900"/>
            </a:pPr>
            <a:r>
              <a:rPr lang="en" sz="2533" dirty="0"/>
              <a:t>Pre-Activation Batch Norm and Binary Dropout after each layer</a:t>
            </a:r>
            <a:endParaRPr dirty="0"/>
          </a:p>
        </p:txBody>
      </p:sp>
      <p:sp>
        <p:nvSpPr>
          <p:cNvPr id="290" name="Google Shape;290;p27"/>
          <p:cNvSpPr txBox="1">
            <a:spLocks noGrp="1"/>
          </p:cNvSpPr>
          <p:nvPr>
            <p:ph type="sldNum" idx="12"/>
          </p:nvPr>
        </p:nvSpPr>
        <p:spPr>
          <a:xfrm>
            <a:off x="11296609" y="621762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13</a:t>
            </a:fld>
            <a:endParaRPr/>
          </a:p>
        </p:txBody>
      </p:sp>
      <p:sp>
        <p:nvSpPr>
          <p:cNvPr id="291" name="Google Shape;291;p27"/>
          <p:cNvSpPr txBox="1"/>
          <p:nvPr/>
        </p:nvSpPr>
        <p:spPr>
          <a:xfrm>
            <a:off x="166567" y="6486133"/>
            <a:ext cx="11246400" cy="567200"/>
          </a:xfrm>
          <a:prstGeom prst="rect">
            <a:avLst/>
          </a:prstGeom>
          <a:noFill/>
          <a:ln>
            <a:noFill/>
          </a:ln>
        </p:spPr>
        <p:txBody>
          <a:bodyPr spcFirstLastPara="1" wrap="square" lIns="121900" tIns="121900" rIns="121900" bIns="121900" anchor="ctr" anchorCtr="0">
            <a:noAutofit/>
          </a:bodyPr>
          <a:lstStyle/>
          <a:p>
            <a:pPr>
              <a:lnSpc>
                <a:spcPct val="115000"/>
              </a:lnSpc>
              <a:buClr>
                <a:schemeClr val="dk2"/>
              </a:buClr>
            </a:pPr>
            <a:r>
              <a:rPr lang="en" sz="1867">
                <a:solidFill>
                  <a:schemeClr val="dk2"/>
                </a:solidFill>
                <a:latin typeface="Arial"/>
                <a:ea typeface="Arial"/>
                <a:cs typeface="Arial"/>
                <a:sym typeface="Arial"/>
              </a:rPr>
              <a:t>Official Torch Blog: Zagoruyko,</a:t>
            </a:r>
            <a:r>
              <a:rPr lang="en" sz="1867">
                <a:solidFill>
                  <a:srgbClr val="3C78D8"/>
                </a:solidFill>
                <a:latin typeface="Arial"/>
                <a:ea typeface="Arial"/>
                <a:cs typeface="Arial"/>
                <a:sym typeface="Arial"/>
              </a:rPr>
              <a:t> </a:t>
            </a:r>
            <a:r>
              <a:rPr lang="en" sz="1867" u="sng">
                <a:solidFill>
                  <a:schemeClr val="hlink"/>
                </a:solidFill>
                <a:latin typeface="Arial"/>
                <a:ea typeface="Arial"/>
                <a:cs typeface="Arial"/>
                <a:sym typeface="Arial"/>
                <a:hlinkClick r:id="rId4"/>
              </a:rPr>
              <a:t>http://torch.ch/blog/2015/07/30/cifar.html</a:t>
            </a:r>
            <a:r>
              <a:rPr lang="en" sz="1867">
                <a:solidFill>
                  <a:srgbClr val="3C78D8"/>
                </a:solidFill>
                <a:latin typeface="Arial"/>
                <a:ea typeface="Arial"/>
                <a:cs typeface="Arial"/>
                <a:sym typeface="Arial"/>
              </a:rPr>
              <a:t> </a:t>
            </a:r>
            <a:endParaRPr sz="2400"/>
          </a:p>
        </p:txBody>
      </p:sp>
      <p:pic>
        <p:nvPicPr>
          <p:cNvPr id="292" name="Google Shape;292;p27"/>
          <p:cNvPicPr preferRelativeResize="0"/>
          <p:nvPr/>
        </p:nvPicPr>
        <p:blipFill rotWithShape="1">
          <a:blip r:embed="rId5">
            <a:alphaModFix/>
          </a:blip>
          <a:srcRect l="60184"/>
          <a:stretch/>
        </p:blipFill>
        <p:spPr>
          <a:xfrm>
            <a:off x="8379834" y="896541"/>
            <a:ext cx="2763633" cy="2778833"/>
          </a:xfrm>
          <a:prstGeom prst="rect">
            <a:avLst/>
          </a:prstGeom>
          <a:noFill/>
          <a:ln>
            <a:noFill/>
          </a:ln>
        </p:spPr>
      </p:pic>
    </p:spTree>
    <p:extLst>
      <p:ext uri="{BB962C8B-B14F-4D97-AF65-F5344CB8AC3E}">
        <p14:creationId xmlns:p14="http://schemas.microsoft.com/office/powerpoint/2010/main" val="188691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8"/>
          <p:cNvSpPr txBox="1">
            <a:spLocks noGrp="1"/>
          </p:cNvSpPr>
          <p:nvPr>
            <p:ph type="title"/>
          </p:nvPr>
        </p:nvSpPr>
        <p:spPr>
          <a:xfrm>
            <a:off x="508000" y="101600"/>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VGG-like on CIFAR-10</a:t>
            </a:r>
            <a:endParaRPr dirty="0">
              <a:solidFill>
                <a:srgbClr val="33B067"/>
              </a:solidFill>
            </a:endParaRPr>
          </a:p>
        </p:txBody>
      </p:sp>
      <p:pic>
        <p:nvPicPr>
          <p:cNvPr id="298" name="Google Shape;298;p28"/>
          <p:cNvPicPr preferRelativeResize="0"/>
          <p:nvPr/>
        </p:nvPicPr>
        <p:blipFill rotWithShape="1">
          <a:blip r:embed="rId3">
            <a:alphaModFix/>
          </a:blip>
          <a:srcRect/>
          <a:stretch/>
        </p:blipFill>
        <p:spPr>
          <a:xfrm>
            <a:off x="2616436" y="1600931"/>
            <a:ext cx="6623433" cy="4718300"/>
          </a:xfrm>
          <a:prstGeom prst="rect">
            <a:avLst/>
          </a:prstGeom>
          <a:noFill/>
          <a:ln>
            <a:noFill/>
          </a:ln>
        </p:spPr>
      </p:pic>
      <p:sp>
        <p:nvSpPr>
          <p:cNvPr id="299" name="Google Shape;299;p28"/>
          <p:cNvSpPr txBox="1">
            <a:spLocks noGrp="1"/>
          </p:cNvSpPr>
          <p:nvPr>
            <p:ph type="sldNum" idx="12"/>
          </p:nvPr>
        </p:nvSpPr>
        <p:spPr>
          <a:xfrm>
            <a:off x="11296609" y="621762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14</a:t>
            </a:fld>
            <a:endParaRPr/>
          </a:p>
        </p:txBody>
      </p:sp>
      <p:sp>
        <p:nvSpPr>
          <p:cNvPr id="300" name="Google Shape;300;p28"/>
          <p:cNvSpPr/>
          <p:nvPr/>
        </p:nvSpPr>
        <p:spPr>
          <a:xfrm>
            <a:off x="3890749" y="6080000"/>
            <a:ext cx="4074800" cy="328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pPr>
            <a:r>
              <a:rPr lang="en" sz="2400">
                <a:solidFill>
                  <a:schemeClr val="dk1"/>
                </a:solidFill>
                <a:latin typeface="Arial"/>
                <a:ea typeface="Arial"/>
                <a:cs typeface="Arial"/>
                <a:sym typeface="Arial"/>
              </a:rPr>
              <a:t>Model width scale factor k</a:t>
            </a:r>
            <a:endParaRPr sz="2400"/>
          </a:p>
        </p:txBody>
      </p:sp>
      <p:sp>
        <p:nvSpPr>
          <p:cNvPr id="301" name="Google Shape;301;p28"/>
          <p:cNvSpPr txBox="1"/>
          <p:nvPr/>
        </p:nvSpPr>
        <p:spPr>
          <a:xfrm rot="-5400000">
            <a:off x="8160000" y="3649267"/>
            <a:ext cx="2446800" cy="524800"/>
          </a:xfrm>
          <a:prstGeom prst="rect">
            <a:avLst/>
          </a:prstGeom>
          <a:noFill/>
          <a:ln>
            <a:noFill/>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sp>
        <p:nvSpPr>
          <p:cNvPr id="302" name="Google Shape;302;p28"/>
          <p:cNvSpPr/>
          <p:nvPr/>
        </p:nvSpPr>
        <p:spPr>
          <a:xfrm rot="-5400000">
            <a:off x="7714100" y="3675067"/>
            <a:ext cx="2956800" cy="47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pPr>
            <a:r>
              <a:rPr lang="en" sz="2400">
                <a:solidFill>
                  <a:schemeClr val="dk1"/>
                </a:solidFill>
                <a:latin typeface="Arial"/>
                <a:ea typeface="Arial"/>
                <a:cs typeface="Arial"/>
                <a:sym typeface="Arial"/>
              </a:rPr>
              <a:t>Compression rate</a:t>
            </a:r>
            <a:endParaRPr sz="2400"/>
          </a:p>
        </p:txBody>
      </p:sp>
      <p:sp>
        <p:nvSpPr>
          <p:cNvPr id="303" name="Google Shape;303;p28"/>
          <p:cNvSpPr txBox="1"/>
          <p:nvPr/>
        </p:nvSpPr>
        <p:spPr>
          <a:xfrm rot="-5400000">
            <a:off x="891933" y="3547667"/>
            <a:ext cx="2446800" cy="524800"/>
          </a:xfrm>
          <a:prstGeom prst="rect">
            <a:avLst/>
          </a:prstGeom>
          <a:noFill/>
          <a:ln>
            <a:noFill/>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sp>
        <p:nvSpPr>
          <p:cNvPr id="304" name="Google Shape;304;p28"/>
          <p:cNvSpPr/>
          <p:nvPr/>
        </p:nvSpPr>
        <p:spPr>
          <a:xfrm rot="-5400000">
            <a:off x="2116000" y="3675067"/>
            <a:ext cx="1333600" cy="47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pPr>
            <a:r>
              <a:rPr lang="en" sz="2400">
                <a:solidFill>
                  <a:schemeClr val="dk1"/>
                </a:solidFill>
                <a:latin typeface="Arial"/>
                <a:ea typeface="Arial"/>
                <a:cs typeface="Arial"/>
                <a:sym typeface="Arial"/>
              </a:rPr>
              <a:t>Error %</a:t>
            </a:r>
            <a:endParaRPr sz="2400"/>
          </a:p>
        </p:txBody>
      </p:sp>
      <p:sp>
        <p:nvSpPr>
          <p:cNvPr id="305" name="Google Shape;305;p28"/>
          <p:cNvSpPr txBox="1"/>
          <p:nvPr/>
        </p:nvSpPr>
        <p:spPr>
          <a:xfrm>
            <a:off x="304800" y="1016000"/>
            <a:ext cx="11125200" cy="622400"/>
          </a:xfrm>
          <a:prstGeom prst="rect">
            <a:avLst/>
          </a:prstGeom>
          <a:noFill/>
          <a:ln>
            <a:noFill/>
          </a:ln>
        </p:spPr>
        <p:txBody>
          <a:bodyPr spcFirstLastPara="1" wrap="square" lIns="121900" tIns="121900" rIns="121900" bIns="121900" anchor="ctr" anchorCtr="0">
            <a:noAutofit/>
          </a:bodyPr>
          <a:lstStyle/>
          <a:p>
            <a:pPr>
              <a:lnSpc>
                <a:spcPct val="115000"/>
              </a:lnSpc>
              <a:buClr>
                <a:schemeClr val="dk2"/>
              </a:buClr>
            </a:pPr>
            <a:r>
              <a:rPr lang="en" sz="2533">
                <a:solidFill>
                  <a:schemeClr val="dk2"/>
                </a:solidFill>
                <a:latin typeface="Arial"/>
                <a:ea typeface="Arial"/>
                <a:cs typeface="Arial"/>
                <a:sym typeface="Arial"/>
              </a:rPr>
              <a:t>Number of filters / neurons is linearly scaled by k (the width of the network)</a:t>
            </a:r>
            <a:endParaRPr sz="2400"/>
          </a:p>
        </p:txBody>
      </p:sp>
      <p:sp>
        <p:nvSpPr>
          <p:cNvPr id="306" name="Google Shape;306;p28"/>
          <p:cNvSpPr txBox="1"/>
          <p:nvPr/>
        </p:nvSpPr>
        <p:spPr>
          <a:xfrm>
            <a:off x="1428900" y="3392367"/>
            <a:ext cx="5921200" cy="690800"/>
          </a:xfrm>
          <a:prstGeom prst="rect">
            <a:avLst/>
          </a:prstGeom>
          <a:noFill/>
          <a:ln>
            <a:noFill/>
          </a:ln>
        </p:spPr>
        <p:txBody>
          <a:bodyPr spcFirstLastPara="1" wrap="square" lIns="121900" tIns="121900" rIns="121900" bIns="121900" anchor="t" anchorCtr="0">
            <a:noAutofit/>
          </a:bodyPr>
          <a:lstStyle/>
          <a:p>
            <a:pPr>
              <a:buClr>
                <a:srgbClr val="000000"/>
              </a:buClr>
            </a:pPr>
            <a:endParaRPr sz="1867">
              <a:solidFill>
                <a:srgbClr val="000000"/>
              </a:solidFill>
              <a:latin typeface="Arial"/>
              <a:ea typeface="Arial"/>
              <a:cs typeface="Arial"/>
              <a:sym typeface="Arial"/>
            </a:endParaRPr>
          </a:p>
        </p:txBody>
      </p:sp>
      <p:grpSp>
        <p:nvGrpSpPr>
          <p:cNvPr id="307" name="Google Shape;307;p28"/>
          <p:cNvGrpSpPr/>
          <p:nvPr/>
        </p:nvGrpSpPr>
        <p:grpSpPr>
          <a:xfrm>
            <a:off x="3064933" y="3014133"/>
            <a:ext cx="5875867" cy="948267"/>
            <a:chOff x="2298700" y="2260600"/>
            <a:chExt cx="4406900" cy="711200"/>
          </a:xfrm>
        </p:grpSpPr>
        <p:cxnSp>
          <p:nvCxnSpPr>
            <p:cNvPr id="308" name="Google Shape;308;p28"/>
            <p:cNvCxnSpPr/>
            <p:nvPr/>
          </p:nvCxnSpPr>
          <p:spPr>
            <a:xfrm>
              <a:off x="2298700" y="2971800"/>
              <a:ext cx="927000" cy="0"/>
            </a:xfrm>
            <a:prstGeom prst="straightConnector1">
              <a:avLst/>
            </a:prstGeom>
            <a:noFill/>
            <a:ln w="28575" cap="flat" cmpd="sng">
              <a:solidFill>
                <a:srgbClr val="FF0000"/>
              </a:solidFill>
              <a:prstDash val="solid"/>
              <a:round/>
              <a:headEnd type="none" w="sm" len="sm"/>
              <a:tailEnd type="triangle" w="lg" len="lg"/>
            </a:ln>
          </p:spPr>
        </p:cxnSp>
        <p:cxnSp>
          <p:nvCxnSpPr>
            <p:cNvPr id="309" name="Google Shape;309;p28"/>
            <p:cNvCxnSpPr/>
            <p:nvPr/>
          </p:nvCxnSpPr>
          <p:spPr>
            <a:xfrm rot="10800000">
              <a:off x="5397600" y="2260600"/>
              <a:ext cx="1308000" cy="0"/>
            </a:xfrm>
            <a:prstGeom prst="straightConnector1">
              <a:avLst/>
            </a:prstGeom>
            <a:noFill/>
            <a:ln w="28575" cap="flat" cmpd="sng">
              <a:solidFill>
                <a:srgbClr val="FF0000"/>
              </a:solidFill>
              <a:prstDash val="solid"/>
              <a:round/>
              <a:headEnd type="none" w="sm" len="sm"/>
              <a:tailEnd type="triangle" w="lg" len="lg"/>
            </a:ln>
          </p:spPr>
        </p:cxnSp>
      </p:grpSp>
    </p:spTree>
    <p:extLst>
      <p:ext uri="{BB962C8B-B14F-4D97-AF65-F5344CB8AC3E}">
        <p14:creationId xmlns:p14="http://schemas.microsoft.com/office/powerpoint/2010/main" val="2045757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9"/>
          <p:cNvSpPr txBox="1">
            <a:spLocks noGrp="1"/>
          </p:cNvSpPr>
          <p:nvPr>
            <p:ph type="title"/>
          </p:nvPr>
        </p:nvSpPr>
        <p:spPr>
          <a:xfrm>
            <a:off x="508000" y="101600"/>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Random Labeling</a:t>
            </a:r>
            <a:endParaRPr dirty="0">
              <a:solidFill>
                <a:srgbClr val="33B067"/>
              </a:solidFill>
            </a:endParaRPr>
          </a:p>
        </p:txBody>
      </p:sp>
      <p:sp>
        <p:nvSpPr>
          <p:cNvPr id="315" name="Google Shape;315;p29"/>
          <p:cNvSpPr txBox="1"/>
          <p:nvPr/>
        </p:nvSpPr>
        <p:spPr>
          <a:xfrm>
            <a:off x="84667" y="6511300"/>
            <a:ext cx="10676400" cy="224400"/>
          </a:xfrm>
          <a:prstGeom prst="rect">
            <a:avLst/>
          </a:prstGeom>
          <a:noFill/>
          <a:ln>
            <a:noFill/>
          </a:ln>
        </p:spPr>
        <p:txBody>
          <a:bodyPr spcFirstLastPara="1" wrap="square" lIns="121900" tIns="121900" rIns="121900" bIns="121900" anchor="ctr" anchorCtr="0">
            <a:noAutofit/>
          </a:bodyPr>
          <a:lstStyle/>
          <a:p>
            <a:pPr>
              <a:buClr>
                <a:srgbClr val="222222"/>
              </a:buClr>
            </a:pPr>
            <a:r>
              <a:rPr lang="en" sz="1867">
                <a:solidFill>
                  <a:srgbClr val="222222"/>
                </a:solidFill>
                <a:highlight>
                  <a:srgbClr val="FFFFFF"/>
                </a:highlight>
                <a:latin typeface="Arial"/>
                <a:ea typeface="Arial"/>
                <a:cs typeface="Arial"/>
                <a:sym typeface="Arial"/>
              </a:rPr>
              <a:t>Zhang, Chiyuan, et al. "Understanding deep learning requires rethinking generalization."</a:t>
            </a:r>
            <a:endParaRPr sz="2400"/>
          </a:p>
        </p:txBody>
      </p:sp>
      <p:sp>
        <p:nvSpPr>
          <p:cNvPr id="316" name="Google Shape;316;p29"/>
          <p:cNvSpPr txBox="1">
            <a:spLocks noGrp="1"/>
          </p:cNvSpPr>
          <p:nvPr>
            <p:ph type="sldNum" idx="12"/>
          </p:nvPr>
        </p:nvSpPr>
        <p:spPr>
          <a:xfrm>
            <a:off x="11296609" y="621762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15</a:t>
            </a:fld>
            <a:endParaRPr/>
          </a:p>
        </p:txBody>
      </p:sp>
      <p:sp>
        <p:nvSpPr>
          <p:cNvPr id="317" name="Google Shape;317;p29"/>
          <p:cNvSpPr txBox="1"/>
          <p:nvPr/>
        </p:nvSpPr>
        <p:spPr>
          <a:xfrm>
            <a:off x="328600" y="5649183"/>
            <a:ext cx="11534800" cy="763600"/>
          </a:xfrm>
          <a:prstGeom prst="rect">
            <a:avLst/>
          </a:prstGeom>
          <a:noFill/>
          <a:ln>
            <a:noFill/>
          </a:ln>
        </p:spPr>
        <p:txBody>
          <a:bodyPr spcFirstLastPara="1" wrap="square" lIns="121900" tIns="121900" rIns="121900" bIns="121900" anchor="ctr" anchorCtr="0">
            <a:noAutofit/>
          </a:bodyPr>
          <a:lstStyle/>
          <a:p>
            <a:pPr algn="ctr">
              <a:lnSpc>
                <a:spcPct val="115000"/>
              </a:lnSpc>
              <a:buClr>
                <a:schemeClr val="dk2"/>
              </a:buClr>
            </a:pPr>
            <a:r>
              <a:rPr lang="en" sz="2400">
                <a:solidFill>
                  <a:schemeClr val="dk2"/>
                </a:solidFill>
                <a:latin typeface="Arial"/>
                <a:ea typeface="Arial"/>
                <a:cs typeface="Arial"/>
                <a:sym typeface="Arial"/>
              </a:rPr>
              <a:t>No dependency between data and labels </a:t>
            </a:r>
            <a:r>
              <a:rPr lang="en" sz="2933">
                <a:solidFill>
                  <a:schemeClr val="dk2"/>
                </a:solidFill>
                <a:latin typeface="Arial"/>
                <a:ea typeface="Arial"/>
                <a:cs typeface="Arial"/>
                <a:sym typeface="Arial"/>
              </a:rPr>
              <a:t>⇒</a:t>
            </a:r>
            <a:r>
              <a:rPr lang="en" sz="2400">
                <a:solidFill>
                  <a:schemeClr val="dk2"/>
                </a:solidFill>
                <a:latin typeface="Arial"/>
                <a:ea typeface="Arial"/>
                <a:cs typeface="Arial"/>
                <a:sym typeface="Arial"/>
              </a:rPr>
              <a:t> Sparse VD yields an empty model where conventional models easily overfit.</a:t>
            </a:r>
            <a:endParaRPr sz="2400"/>
          </a:p>
        </p:txBody>
      </p:sp>
      <p:pic>
        <p:nvPicPr>
          <p:cNvPr id="318" name="Google Shape;318;p29"/>
          <p:cNvPicPr preferRelativeResize="0"/>
          <p:nvPr/>
        </p:nvPicPr>
        <p:blipFill rotWithShape="1">
          <a:blip r:embed="rId3">
            <a:alphaModFix/>
          </a:blip>
          <a:srcRect/>
          <a:stretch/>
        </p:blipFill>
        <p:spPr>
          <a:xfrm>
            <a:off x="415600" y="964932"/>
            <a:ext cx="11360803" cy="1360400"/>
          </a:xfrm>
          <a:prstGeom prst="rect">
            <a:avLst/>
          </a:prstGeom>
          <a:noFill/>
          <a:ln>
            <a:noFill/>
          </a:ln>
        </p:spPr>
      </p:pic>
      <p:pic>
        <p:nvPicPr>
          <p:cNvPr id="319" name="Google Shape;319;p29"/>
          <p:cNvPicPr preferRelativeResize="0"/>
          <p:nvPr/>
        </p:nvPicPr>
        <p:blipFill rotWithShape="1">
          <a:blip r:embed="rId4">
            <a:alphaModFix/>
          </a:blip>
          <a:srcRect/>
          <a:stretch/>
        </p:blipFill>
        <p:spPr>
          <a:xfrm>
            <a:off x="1443016" y="2655649"/>
            <a:ext cx="9305963" cy="2460032"/>
          </a:xfrm>
          <a:prstGeom prst="rect">
            <a:avLst/>
          </a:prstGeom>
          <a:noFill/>
          <a:ln>
            <a:noFill/>
          </a:ln>
        </p:spPr>
      </p:pic>
    </p:spTree>
    <p:extLst>
      <p:ext uri="{BB962C8B-B14F-4D97-AF65-F5344CB8AC3E}">
        <p14:creationId xmlns:p14="http://schemas.microsoft.com/office/powerpoint/2010/main" val="9388736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B067"/>
                </a:solidFill>
              </a:rPr>
              <a:t>Agenda</a:t>
            </a:r>
            <a:endParaRPr lang="en-US" dirty="0">
              <a:solidFill>
                <a:srgbClr val="33B067"/>
              </a:solidFill>
            </a:endParaRPr>
          </a:p>
        </p:txBody>
      </p:sp>
      <p:sp>
        <p:nvSpPr>
          <p:cNvPr id="3" name="Content Placeholder 2"/>
          <p:cNvSpPr>
            <a:spLocks noGrp="1"/>
          </p:cNvSpPr>
          <p:nvPr>
            <p:ph idx="1"/>
          </p:nvPr>
        </p:nvSpPr>
        <p:spPr/>
        <p:txBody>
          <a:bodyPr/>
          <a:lstStyle/>
          <a:p>
            <a:pPr fontAlgn="base"/>
            <a:r>
              <a:rPr lang="en-US" dirty="0" err="1">
                <a:solidFill>
                  <a:schemeClr val="bg2"/>
                </a:solidFill>
              </a:rPr>
              <a:t>Variational</a:t>
            </a:r>
            <a:r>
              <a:rPr lang="en-US" dirty="0">
                <a:solidFill>
                  <a:schemeClr val="bg2"/>
                </a:solidFill>
              </a:rPr>
              <a:t> </a:t>
            </a:r>
            <a:r>
              <a:rPr lang="en-US" dirty="0" smtClean="0">
                <a:solidFill>
                  <a:schemeClr val="bg2"/>
                </a:solidFill>
              </a:rPr>
              <a:t>Dropout</a:t>
            </a:r>
          </a:p>
          <a:p>
            <a:pPr fontAlgn="base"/>
            <a:r>
              <a:rPr lang="en-US" dirty="0" smtClean="0">
                <a:solidFill>
                  <a:schemeClr val="bg2"/>
                </a:solidFill>
              </a:rPr>
              <a:t>Sparse </a:t>
            </a:r>
            <a:r>
              <a:rPr lang="en-US" dirty="0" err="1">
                <a:solidFill>
                  <a:schemeClr val="bg2"/>
                </a:solidFill>
              </a:rPr>
              <a:t>Variational</a:t>
            </a:r>
            <a:r>
              <a:rPr lang="en-US" dirty="0">
                <a:solidFill>
                  <a:schemeClr val="bg2"/>
                </a:solidFill>
              </a:rPr>
              <a:t> Dropout</a:t>
            </a:r>
          </a:p>
          <a:p>
            <a:pPr fontAlgn="base"/>
            <a:r>
              <a:rPr lang="en-US" dirty="0">
                <a:solidFill>
                  <a:schemeClr val="tx1">
                    <a:lumMod val="65000"/>
                    <a:lumOff val="35000"/>
                  </a:schemeClr>
                </a:solidFill>
              </a:rPr>
              <a:t>Overview of other compression methods</a:t>
            </a:r>
          </a:p>
          <a:p>
            <a:pPr fontAlgn="base"/>
            <a:r>
              <a:rPr lang="en-US" dirty="0" smtClean="0">
                <a:solidFill>
                  <a:schemeClr val="bg2"/>
                </a:solidFill>
              </a:rPr>
              <a:t>Variance Networks</a:t>
            </a:r>
            <a:endParaRPr lang="en-US" dirty="0">
              <a:solidFill>
                <a:schemeClr val="bg2"/>
              </a:solidFill>
            </a:endParaRPr>
          </a:p>
        </p:txBody>
      </p:sp>
    </p:spTree>
    <p:extLst>
      <p:ext uri="{BB962C8B-B14F-4D97-AF65-F5344CB8AC3E}">
        <p14:creationId xmlns:p14="http://schemas.microsoft.com/office/powerpoint/2010/main" val="12355461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2"/>
          <p:cNvSpPr txBox="1">
            <a:spLocks noGrp="1"/>
          </p:cNvSpPr>
          <p:nvPr>
            <p:ph type="title"/>
          </p:nvPr>
        </p:nvSpPr>
        <p:spPr>
          <a:xfrm>
            <a:off x="508000" y="103967"/>
            <a:ext cx="11518800" cy="763600"/>
          </a:xfrm>
          <a:prstGeom prst="rect">
            <a:avLst/>
          </a:prstGeom>
          <a:noFill/>
          <a:ln>
            <a:noFill/>
          </a:ln>
        </p:spPr>
        <p:txBody>
          <a:bodyPr spcFirstLastPara="1" vert="horz" wrap="square" lIns="121900" tIns="121900" rIns="121900" bIns="121900" rtlCol="0" anchor="t" anchorCtr="0">
            <a:noAutofit/>
          </a:bodyPr>
          <a:lstStyle/>
          <a:p>
            <a:r>
              <a:rPr lang="en" sz="3200" dirty="0">
                <a:solidFill>
                  <a:srgbClr val="33B067"/>
                </a:solidFill>
              </a:rPr>
              <a:t>Bayesian </a:t>
            </a:r>
            <a:r>
              <a:rPr lang="en" sz="3200" dirty="0" err="1">
                <a:solidFill>
                  <a:srgbClr val="33B067"/>
                </a:solidFill>
              </a:rPr>
              <a:t>Sparsification</a:t>
            </a:r>
            <a:r>
              <a:rPr lang="en" sz="3200" dirty="0">
                <a:solidFill>
                  <a:srgbClr val="33B067"/>
                </a:solidFill>
              </a:rPr>
              <a:t> of Recurrent Neural Networks</a:t>
            </a:r>
            <a:endParaRPr dirty="0">
              <a:solidFill>
                <a:srgbClr val="33B067"/>
              </a:solidFill>
            </a:endParaRPr>
          </a:p>
        </p:txBody>
      </p:sp>
      <p:sp>
        <p:nvSpPr>
          <p:cNvPr id="346" name="Google Shape;346;p32"/>
          <p:cNvSpPr txBox="1">
            <a:spLocks noGrp="1"/>
          </p:cNvSpPr>
          <p:nvPr>
            <p:ph type="sldNum" idx="12"/>
          </p:nvPr>
        </p:nvSpPr>
        <p:spPr>
          <a:xfrm>
            <a:off x="11398209" y="621762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17</a:t>
            </a:fld>
            <a:endParaRPr/>
          </a:p>
        </p:txBody>
      </p:sp>
      <p:pic>
        <p:nvPicPr>
          <p:cNvPr id="348" name="Google Shape;348;p32"/>
          <p:cNvPicPr preferRelativeResize="0"/>
          <p:nvPr/>
        </p:nvPicPr>
        <p:blipFill rotWithShape="1">
          <a:blip r:embed="rId3">
            <a:alphaModFix/>
          </a:blip>
          <a:srcRect/>
          <a:stretch/>
        </p:blipFill>
        <p:spPr>
          <a:xfrm>
            <a:off x="1623283" y="2501359"/>
            <a:ext cx="8356483" cy="1000800"/>
          </a:xfrm>
          <a:prstGeom prst="rect">
            <a:avLst/>
          </a:prstGeom>
          <a:noFill/>
          <a:ln>
            <a:noFill/>
          </a:ln>
        </p:spPr>
      </p:pic>
      <p:pic>
        <p:nvPicPr>
          <p:cNvPr id="349" name="Google Shape;349;p32"/>
          <p:cNvPicPr preferRelativeResize="0"/>
          <p:nvPr/>
        </p:nvPicPr>
        <p:blipFill rotWithShape="1">
          <a:blip r:embed="rId4">
            <a:alphaModFix/>
          </a:blip>
          <a:srcRect/>
          <a:stretch/>
        </p:blipFill>
        <p:spPr>
          <a:xfrm>
            <a:off x="6835468" y="1854266"/>
            <a:ext cx="3776633" cy="437133"/>
          </a:xfrm>
          <a:prstGeom prst="rect">
            <a:avLst/>
          </a:prstGeom>
          <a:noFill/>
          <a:ln>
            <a:noFill/>
          </a:ln>
        </p:spPr>
      </p:pic>
      <p:pic>
        <p:nvPicPr>
          <p:cNvPr id="350" name="Google Shape;350;p32"/>
          <p:cNvPicPr preferRelativeResize="0"/>
          <p:nvPr/>
        </p:nvPicPr>
        <p:blipFill rotWithShape="1">
          <a:blip r:embed="rId5">
            <a:alphaModFix/>
          </a:blip>
          <a:srcRect/>
          <a:stretch/>
        </p:blipFill>
        <p:spPr>
          <a:xfrm>
            <a:off x="1623298" y="1881232"/>
            <a:ext cx="3948765" cy="383165"/>
          </a:xfrm>
          <a:prstGeom prst="rect">
            <a:avLst/>
          </a:prstGeom>
          <a:noFill/>
          <a:ln>
            <a:noFill/>
          </a:ln>
        </p:spPr>
      </p:pic>
      <p:pic>
        <p:nvPicPr>
          <p:cNvPr id="351" name="Google Shape;351;p32"/>
          <p:cNvPicPr preferRelativeResize="0"/>
          <p:nvPr/>
        </p:nvPicPr>
        <p:blipFill rotWithShape="1">
          <a:blip r:embed="rId6">
            <a:alphaModFix/>
          </a:blip>
          <a:srcRect/>
          <a:stretch/>
        </p:blipFill>
        <p:spPr>
          <a:xfrm>
            <a:off x="6791491" y="1722577"/>
            <a:ext cx="3948767" cy="691044"/>
          </a:xfrm>
          <a:prstGeom prst="rect">
            <a:avLst/>
          </a:prstGeom>
          <a:noFill/>
          <a:ln>
            <a:noFill/>
          </a:ln>
        </p:spPr>
      </p:pic>
      <p:pic>
        <p:nvPicPr>
          <p:cNvPr id="352" name="Google Shape;352;p32"/>
          <p:cNvPicPr preferRelativeResize="0"/>
          <p:nvPr/>
        </p:nvPicPr>
        <p:blipFill rotWithShape="1">
          <a:blip r:embed="rId7">
            <a:alphaModFix/>
          </a:blip>
          <a:srcRect/>
          <a:stretch/>
        </p:blipFill>
        <p:spPr>
          <a:xfrm>
            <a:off x="1620097" y="1727125"/>
            <a:ext cx="3966423" cy="691065"/>
          </a:xfrm>
          <a:prstGeom prst="rect">
            <a:avLst/>
          </a:prstGeom>
          <a:noFill/>
          <a:ln>
            <a:noFill/>
          </a:ln>
        </p:spPr>
      </p:pic>
      <p:pic>
        <p:nvPicPr>
          <p:cNvPr id="353" name="Google Shape;353;p32"/>
          <p:cNvPicPr preferRelativeResize="0"/>
          <p:nvPr/>
        </p:nvPicPr>
        <p:blipFill rotWithShape="1">
          <a:blip r:embed="rId8">
            <a:alphaModFix/>
          </a:blip>
          <a:srcRect/>
          <a:stretch/>
        </p:blipFill>
        <p:spPr>
          <a:xfrm>
            <a:off x="435983" y="5389067"/>
            <a:ext cx="11442700" cy="914400"/>
          </a:xfrm>
          <a:prstGeom prst="rect">
            <a:avLst/>
          </a:prstGeom>
          <a:noFill/>
          <a:ln>
            <a:noFill/>
          </a:ln>
        </p:spPr>
      </p:pic>
      <p:sp>
        <p:nvSpPr>
          <p:cNvPr id="354" name="Google Shape;354;p32"/>
          <p:cNvSpPr txBox="1"/>
          <p:nvPr/>
        </p:nvSpPr>
        <p:spPr>
          <a:xfrm>
            <a:off x="600367" y="3671467"/>
            <a:ext cx="7116800" cy="1278646"/>
          </a:xfrm>
          <a:prstGeom prst="rect">
            <a:avLst/>
          </a:prstGeom>
          <a:noFill/>
          <a:ln>
            <a:noFill/>
          </a:ln>
        </p:spPr>
        <p:txBody>
          <a:bodyPr spcFirstLastPara="1" wrap="square" lIns="121900" tIns="121900" rIns="121900" bIns="121900" anchor="t" anchorCtr="0">
            <a:noAutofit/>
          </a:bodyPr>
          <a:lstStyle/>
          <a:p>
            <a:pPr marL="609585" indent="-457189">
              <a:buClr>
                <a:srgbClr val="000000"/>
              </a:buClr>
              <a:buSzPts val="1800"/>
              <a:buFont typeface="Arial"/>
              <a:buChar char="●"/>
            </a:pPr>
            <a:r>
              <a:rPr lang="en" sz="2400" dirty="0">
                <a:solidFill>
                  <a:schemeClr val="tx1">
                    <a:lumMod val="65000"/>
                    <a:lumOff val="35000"/>
                  </a:schemeClr>
                </a:solidFill>
                <a:latin typeface="Arial"/>
                <a:ea typeface="Arial"/>
                <a:cs typeface="Arial"/>
                <a:sym typeface="Arial"/>
              </a:rPr>
              <a:t>Log-uniform prior</a:t>
            </a:r>
            <a:endParaRPr sz="2400" dirty="0">
              <a:solidFill>
                <a:schemeClr val="tx1">
                  <a:lumMod val="65000"/>
                  <a:lumOff val="35000"/>
                </a:schemeClr>
              </a:solidFill>
            </a:endParaRPr>
          </a:p>
          <a:p>
            <a:pPr marL="609585" indent="-457189">
              <a:buClr>
                <a:srgbClr val="000000"/>
              </a:buClr>
              <a:buSzPts val="1800"/>
              <a:buFont typeface="Arial"/>
              <a:buChar char="●"/>
            </a:pPr>
            <a:r>
              <a:rPr lang="en" sz="2400" dirty="0">
                <a:solidFill>
                  <a:schemeClr val="tx1">
                    <a:lumMod val="65000"/>
                    <a:lumOff val="35000"/>
                  </a:schemeClr>
                </a:solidFill>
                <a:latin typeface="Arial"/>
                <a:ea typeface="Arial"/>
                <a:cs typeface="Arial"/>
                <a:sym typeface="Arial"/>
              </a:rPr>
              <a:t>The same sample W for all timestamps</a:t>
            </a:r>
            <a:endParaRPr sz="2400" dirty="0">
              <a:solidFill>
                <a:schemeClr val="tx1">
                  <a:lumMod val="65000"/>
                  <a:lumOff val="35000"/>
                </a:schemeClr>
              </a:solidFill>
            </a:endParaRPr>
          </a:p>
          <a:p>
            <a:pPr marL="609585" indent="-457189">
              <a:buClr>
                <a:srgbClr val="000000"/>
              </a:buClr>
              <a:buSzPts val="1800"/>
              <a:buFont typeface="Arial"/>
              <a:buChar char="●"/>
            </a:pPr>
            <a:r>
              <a:rPr lang="en-US" sz="2400" dirty="0" smtClean="0">
                <a:solidFill>
                  <a:schemeClr val="tx1">
                    <a:lumMod val="65000"/>
                    <a:lumOff val="35000"/>
                  </a:schemeClr>
                </a:solidFill>
                <a:latin typeface="Arial"/>
                <a:ea typeface="Arial"/>
                <a:cs typeface="Arial"/>
                <a:sym typeface="Arial"/>
              </a:rPr>
              <a:t>We cannot perform LRT</a:t>
            </a:r>
            <a:endParaRPr sz="2400" dirty="0">
              <a:solidFill>
                <a:schemeClr val="tx1">
                  <a:lumMod val="65000"/>
                  <a:lumOff val="35000"/>
                </a:schemeClr>
              </a:solidFill>
            </a:endParaRPr>
          </a:p>
        </p:txBody>
      </p:sp>
      <p:pic>
        <p:nvPicPr>
          <p:cNvPr id="355" name="Google Shape;355;p32"/>
          <p:cNvPicPr preferRelativeResize="0"/>
          <p:nvPr/>
        </p:nvPicPr>
        <p:blipFill rotWithShape="1">
          <a:blip r:embed="rId9">
            <a:alphaModFix/>
          </a:blip>
          <a:srcRect/>
          <a:stretch/>
        </p:blipFill>
        <p:spPr>
          <a:xfrm>
            <a:off x="8142734" y="3546030"/>
            <a:ext cx="3016977" cy="1799164"/>
          </a:xfrm>
          <a:prstGeom prst="rect">
            <a:avLst/>
          </a:prstGeom>
          <a:noFill/>
          <a:ln>
            <a:noFill/>
          </a:ln>
        </p:spPr>
      </p:pic>
      <p:pic>
        <p:nvPicPr>
          <p:cNvPr id="357" name="Google Shape;357;p32"/>
          <p:cNvPicPr preferRelativeResize="0"/>
          <p:nvPr/>
        </p:nvPicPr>
        <p:blipFill rotWithShape="1">
          <a:blip r:embed="rId10">
            <a:alphaModFix/>
          </a:blip>
          <a:srcRect l="42601" t="71006" r="56320"/>
          <a:stretch/>
        </p:blipFill>
        <p:spPr>
          <a:xfrm>
            <a:off x="4176865" y="5264734"/>
            <a:ext cx="968000" cy="217333"/>
          </a:xfrm>
          <a:prstGeom prst="rect">
            <a:avLst/>
          </a:prstGeom>
          <a:noFill/>
          <a:ln>
            <a:noFill/>
          </a:ln>
        </p:spPr>
      </p:pic>
      <p:pic>
        <p:nvPicPr>
          <p:cNvPr id="358" name="Google Shape;358;p32"/>
          <p:cNvPicPr preferRelativeResize="0"/>
          <p:nvPr/>
        </p:nvPicPr>
        <p:blipFill rotWithShape="1">
          <a:blip r:embed="rId10">
            <a:alphaModFix/>
          </a:blip>
          <a:srcRect l="42601" t="71006" r="56320"/>
          <a:stretch/>
        </p:blipFill>
        <p:spPr>
          <a:xfrm>
            <a:off x="824065" y="5569534"/>
            <a:ext cx="968000" cy="217333"/>
          </a:xfrm>
          <a:prstGeom prst="rect">
            <a:avLst/>
          </a:prstGeom>
          <a:noFill/>
          <a:ln>
            <a:noFill/>
          </a:ln>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21924" y="802448"/>
            <a:ext cx="7467320" cy="658137"/>
          </a:xfrm>
          <a:prstGeom prst="rect">
            <a:avLst/>
          </a:prstGeom>
        </p:spPr>
      </p:pic>
    </p:spTree>
    <p:extLst>
      <p:ext uri="{BB962C8B-B14F-4D97-AF65-F5344CB8AC3E}">
        <p14:creationId xmlns:p14="http://schemas.microsoft.com/office/powerpoint/2010/main" val="207005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33"/>
          <p:cNvPicPr preferRelativeResize="0"/>
          <p:nvPr/>
        </p:nvPicPr>
        <p:blipFill rotWithShape="1">
          <a:blip r:embed="rId3">
            <a:alphaModFix/>
          </a:blip>
          <a:srcRect t="35987"/>
          <a:stretch/>
        </p:blipFill>
        <p:spPr>
          <a:xfrm>
            <a:off x="795316" y="1305099"/>
            <a:ext cx="10601365" cy="4475000"/>
          </a:xfrm>
          <a:prstGeom prst="rect">
            <a:avLst/>
          </a:prstGeom>
          <a:noFill/>
          <a:ln>
            <a:noFill/>
          </a:ln>
        </p:spPr>
      </p:pic>
      <p:sp>
        <p:nvSpPr>
          <p:cNvPr id="364" name="Google Shape;364;p33"/>
          <p:cNvSpPr txBox="1">
            <a:spLocks noGrp="1"/>
          </p:cNvSpPr>
          <p:nvPr>
            <p:ph type="title"/>
          </p:nvPr>
        </p:nvSpPr>
        <p:spPr>
          <a:xfrm>
            <a:off x="508000" y="103967"/>
            <a:ext cx="11518800" cy="763600"/>
          </a:xfrm>
          <a:prstGeom prst="rect">
            <a:avLst/>
          </a:prstGeom>
          <a:noFill/>
          <a:ln>
            <a:noFill/>
          </a:ln>
        </p:spPr>
        <p:txBody>
          <a:bodyPr spcFirstLastPara="1" vert="horz" wrap="square" lIns="121900" tIns="121900" rIns="121900" bIns="121900" rtlCol="0" anchor="t" anchorCtr="0">
            <a:noAutofit/>
          </a:bodyPr>
          <a:lstStyle/>
          <a:p>
            <a:r>
              <a:rPr lang="en" sz="3200" dirty="0">
                <a:solidFill>
                  <a:srgbClr val="33B067"/>
                </a:solidFill>
              </a:rPr>
              <a:t>Bayesian </a:t>
            </a:r>
            <a:r>
              <a:rPr lang="en" sz="3200" dirty="0" err="1">
                <a:solidFill>
                  <a:srgbClr val="33B067"/>
                </a:solidFill>
              </a:rPr>
              <a:t>Sparsification</a:t>
            </a:r>
            <a:r>
              <a:rPr lang="en" sz="3200" dirty="0">
                <a:solidFill>
                  <a:srgbClr val="33B067"/>
                </a:solidFill>
              </a:rPr>
              <a:t> of RNNs</a:t>
            </a:r>
            <a:r>
              <a:rPr lang="en" sz="3200" dirty="0" smtClean="0">
                <a:solidFill>
                  <a:srgbClr val="33B067"/>
                </a:solidFill>
              </a:rPr>
              <a:t>:</a:t>
            </a:r>
            <a:r>
              <a:rPr lang="ru-RU" sz="3200" dirty="0" smtClean="0">
                <a:solidFill>
                  <a:srgbClr val="33B067"/>
                </a:solidFill>
              </a:rPr>
              <a:t> </a:t>
            </a:r>
            <a:r>
              <a:rPr lang="en-US" sz="3200" dirty="0" smtClean="0">
                <a:solidFill>
                  <a:srgbClr val="33B067"/>
                </a:solidFill>
              </a:rPr>
              <a:t>Sentiment Analysis</a:t>
            </a:r>
            <a:endParaRPr dirty="0">
              <a:solidFill>
                <a:srgbClr val="33B067"/>
              </a:solidFill>
            </a:endParaRPr>
          </a:p>
        </p:txBody>
      </p:sp>
      <p:sp>
        <p:nvSpPr>
          <p:cNvPr id="365" name="Google Shape;365;p33"/>
          <p:cNvSpPr txBox="1">
            <a:spLocks noGrp="1"/>
          </p:cNvSpPr>
          <p:nvPr>
            <p:ph type="sldNum" idx="12"/>
          </p:nvPr>
        </p:nvSpPr>
        <p:spPr>
          <a:xfrm>
            <a:off x="11398209" y="621762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18</a:t>
            </a:fld>
            <a:endParaRPr/>
          </a:p>
        </p:txBody>
      </p:sp>
    </p:spTree>
    <p:extLst>
      <p:ext uri="{BB962C8B-B14F-4D97-AF65-F5344CB8AC3E}">
        <p14:creationId xmlns:p14="http://schemas.microsoft.com/office/powerpoint/2010/main" val="15649825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4"/>
          <p:cNvSpPr txBox="1">
            <a:spLocks noGrp="1"/>
          </p:cNvSpPr>
          <p:nvPr>
            <p:ph type="title"/>
          </p:nvPr>
        </p:nvSpPr>
        <p:spPr>
          <a:xfrm>
            <a:off x="508000" y="103967"/>
            <a:ext cx="11518800" cy="763600"/>
          </a:xfrm>
          <a:prstGeom prst="rect">
            <a:avLst/>
          </a:prstGeom>
          <a:noFill/>
          <a:ln>
            <a:noFill/>
          </a:ln>
        </p:spPr>
        <p:txBody>
          <a:bodyPr spcFirstLastPara="1" vert="horz" wrap="square" lIns="121900" tIns="121900" rIns="121900" bIns="121900" rtlCol="0" anchor="t" anchorCtr="0">
            <a:noAutofit/>
          </a:bodyPr>
          <a:lstStyle/>
          <a:p>
            <a:r>
              <a:rPr lang="en" sz="3200" dirty="0">
                <a:solidFill>
                  <a:srgbClr val="33B067"/>
                </a:solidFill>
              </a:rPr>
              <a:t>Bayesian </a:t>
            </a:r>
            <a:r>
              <a:rPr lang="en" sz="3200" dirty="0" err="1">
                <a:solidFill>
                  <a:srgbClr val="33B067"/>
                </a:solidFill>
              </a:rPr>
              <a:t>Sparsification</a:t>
            </a:r>
            <a:r>
              <a:rPr lang="en" sz="3200" dirty="0">
                <a:solidFill>
                  <a:srgbClr val="33B067"/>
                </a:solidFill>
              </a:rPr>
              <a:t> of RNNs: </a:t>
            </a:r>
            <a:r>
              <a:rPr lang="en-US" sz="3200" dirty="0" smtClean="0">
                <a:solidFill>
                  <a:srgbClr val="33B067"/>
                </a:solidFill>
              </a:rPr>
              <a:t>Language Modeling</a:t>
            </a:r>
            <a:endParaRPr dirty="0">
              <a:solidFill>
                <a:srgbClr val="33B067"/>
              </a:solidFill>
            </a:endParaRPr>
          </a:p>
        </p:txBody>
      </p:sp>
      <p:sp>
        <p:nvSpPr>
          <p:cNvPr id="371" name="Google Shape;371;p34"/>
          <p:cNvSpPr txBox="1">
            <a:spLocks noGrp="1"/>
          </p:cNvSpPr>
          <p:nvPr>
            <p:ph type="sldNum" idx="12"/>
          </p:nvPr>
        </p:nvSpPr>
        <p:spPr>
          <a:xfrm>
            <a:off x="11398209" y="621762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19</a:t>
            </a:fld>
            <a:endParaRPr/>
          </a:p>
        </p:txBody>
      </p:sp>
      <p:pic>
        <p:nvPicPr>
          <p:cNvPr id="372" name="Google Shape;372;p34"/>
          <p:cNvPicPr preferRelativeResize="0"/>
          <p:nvPr/>
        </p:nvPicPr>
        <p:blipFill rotWithShape="1">
          <a:blip r:embed="rId3">
            <a:alphaModFix/>
          </a:blip>
          <a:srcRect t="36415"/>
          <a:stretch/>
        </p:blipFill>
        <p:spPr>
          <a:xfrm>
            <a:off x="1361934" y="1205367"/>
            <a:ext cx="9810900" cy="4308767"/>
          </a:xfrm>
          <a:prstGeom prst="rect">
            <a:avLst/>
          </a:prstGeom>
          <a:noFill/>
          <a:ln>
            <a:noFill/>
          </a:ln>
        </p:spPr>
      </p:pic>
    </p:spTree>
    <p:extLst>
      <p:ext uri="{BB962C8B-B14F-4D97-AF65-F5344CB8AC3E}">
        <p14:creationId xmlns:p14="http://schemas.microsoft.com/office/powerpoint/2010/main" val="1231576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B067"/>
                </a:solidFill>
              </a:rPr>
              <a:t>Agenda</a:t>
            </a:r>
            <a:endParaRPr lang="en-US" dirty="0">
              <a:solidFill>
                <a:srgbClr val="33B067"/>
              </a:solidFill>
            </a:endParaRPr>
          </a:p>
        </p:txBody>
      </p:sp>
      <p:sp>
        <p:nvSpPr>
          <p:cNvPr id="3" name="Content Placeholder 2"/>
          <p:cNvSpPr>
            <a:spLocks noGrp="1"/>
          </p:cNvSpPr>
          <p:nvPr>
            <p:ph idx="1"/>
          </p:nvPr>
        </p:nvSpPr>
        <p:spPr/>
        <p:txBody>
          <a:bodyPr/>
          <a:lstStyle/>
          <a:p>
            <a:pPr fontAlgn="base"/>
            <a:r>
              <a:rPr lang="en-US" dirty="0" err="1">
                <a:solidFill>
                  <a:schemeClr val="tx1">
                    <a:lumMod val="65000"/>
                    <a:lumOff val="35000"/>
                  </a:schemeClr>
                </a:solidFill>
              </a:rPr>
              <a:t>Variational</a:t>
            </a:r>
            <a:r>
              <a:rPr lang="en-US" dirty="0">
                <a:solidFill>
                  <a:schemeClr val="tx1">
                    <a:lumMod val="65000"/>
                    <a:lumOff val="35000"/>
                  </a:schemeClr>
                </a:solidFill>
              </a:rPr>
              <a:t> </a:t>
            </a:r>
            <a:r>
              <a:rPr lang="en-US" dirty="0" smtClean="0">
                <a:solidFill>
                  <a:schemeClr val="tx1">
                    <a:lumMod val="65000"/>
                    <a:lumOff val="35000"/>
                  </a:schemeClr>
                </a:solidFill>
              </a:rPr>
              <a:t>Dropout</a:t>
            </a:r>
          </a:p>
          <a:p>
            <a:pPr fontAlgn="base"/>
            <a:r>
              <a:rPr lang="en-US" dirty="0" smtClean="0">
                <a:solidFill>
                  <a:schemeClr val="tx1">
                    <a:lumMod val="65000"/>
                    <a:lumOff val="35000"/>
                  </a:schemeClr>
                </a:solidFill>
              </a:rPr>
              <a:t>Sparse </a:t>
            </a:r>
            <a:r>
              <a:rPr lang="en-US" dirty="0" err="1">
                <a:solidFill>
                  <a:schemeClr val="tx1">
                    <a:lumMod val="65000"/>
                    <a:lumOff val="35000"/>
                  </a:schemeClr>
                </a:solidFill>
              </a:rPr>
              <a:t>Variational</a:t>
            </a:r>
            <a:r>
              <a:rPr lang="en-US" dirty="0">
                <a:solidFill>
                  <a:schemeClr val="tx1">
                    <a:lumMod val="65000"/>
                    <a:lumOff val="35000"/>
                  </a:schemeClr>
                </a:solidFill>
              </a:rPr>
              <a:t> Dropout</a:t>
            </a:r>
          </a:p>
          <a:p>
            <a:pPr fontAlgn="base"/>
            <a:r>
              <a:rPr lang="en-US" dirty="0">
                <a:solidFill>
                  <a:schemeClr val="tx1">
                    <a:lumMod val="65000"/>
                    <a:lumOff val="35000"/>
                  </a:schemeClr>
                </a:solidFill>
              </a:rPr>
              <a:t>Overview of other compression methods</a:t>
            </a:r>
          </a:p>
          <a:p>
            <a:pPr fontAlgn="base"/>
            <a:r>
              <a:rPr lang="en-US" dirty="0" smtClean="0">
                <a:solidFill>
                  <a:schemeClr val="tx1">
                    <a:lumMod val="65000"/>
                    <a:lumOff val="35000"/>
                  </a:schemeClr>
                </a:solidFill>
              </a:rPr>
              <a:t>Variance Networks</a:t>
            </a:r>
            <a:endParaRPr lang="en-US" dirty="0">
              <a:solidFill>
                <a:schemeClr val="tx1">
                  <a:lumMod val="65000"/>
                  <a:lumOff val="35000"/>
                </a:schemeClr>
              </a:solidFill>
            </a:endParaRPr>
          </a:p>
        </p:txBody>
      </p:sp>
    </p:spTree>
    <p:extLst>
      <p:ext uri="{BB962C8B-B14F-4D97-AF65-F5344CB8AC3E}">
        <p14:creationId xmlns:p14="http://schemas.microsoft.com/office/powerpoint/2010/main" val="3028402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6"/>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Group sparsity</a:t>
            </a:r>
            <a:endParaRPr dirty="0">
              <a:solidFill>
                <a:srgbClr val="33B067"/>
              </a:solidFill>
            </a:endParaRPr>
          </a:p>
        </p:txBody>
      </p:sp>
      <p:sp>
        <p:nvSpPr>
          <p:cNvPr id="389" name="Google Shape;389;p36"/>
          <p:cNvSpPr txBox="1">
            <a:spLocks noGrp="1"/>
          </p:cNvSpPr>
          <p:nvPr>
            <p:ph type="body" idx="1"/>
          </p:nvPr>
        </p:nvSpPr>
        <p:spPr>
          <a:xfrm>
            <a:off x="415600" y="1841433"/>
            <a:ext cx="11360800" cy="4555200"/>
          </a:xfrm>
          <a:prstGeom prst="rect">
            <a:avLst/>
          </a:prstGeom>
          <a:noFill/>
          <a:ln>
            <a:noFill/>
          </a:ln>
        </p:spPr>
        <p:txBody>
          <a:bodyPr spcFirstLastPara="1" vert="horz" wrap="square" lIns="121900" tIns="121900" rIns="121900" bIns="121900" rtlCol="0" anchor="t" anchorCtr="0">
            <a:noAutofit/>
          </a:bodyPr>
          <a:lstStyle/>
          <a:p>
            <a:pPr indent="-474121">
              <a:lnSpc>
                <a:spcPct val="150000"/>
              </a:lnSpc>
              <a:buSzPts val="2000"/>
            </a:pPr>
            <a:r>
              <a:rPr lang="en" sz="2667"/>
              <a:t>Sparse VD provides </a:t>
            </a:r>
            <a:r>
              <a:rPr lang="en" sz="2667" b="1"/>
              <a:t>general</a:t>
            </a:r>
            <a:r>
              <a:rPr lang="en" sz="2667"/>
              <a:t> sparsity with </a:t>
            </a:r>
            <a:r>
              <a:rPr lang="en" sz="2667" b="1"/>
              <a:t>no structure</a:t>
            </a:r>
            <a:endParaRPr/>
          </a:p>
          <a:p>
            <a:pPr indent="-474121">
              <a:lnSpc>
                <a:spcPct val="150000"/>
              </a:lnSpc>
              <a:spcBef>
                <a:spcPts val="2133"/>
              </a:spcBef>
              <a:buSzPts val="2000"/>
            </a:pPr>
            <a:r>
              <a:rPr lang="en" sz="2667"/>
              <a:t>Sparse VD can’t be efficiently generalized for group sparsity</a:t>
            </a:r>
            <a:endParaRPr/>
          </a:p>
          <a:p>
            <a:pPr indent="-474121">
              <a:lnSpc>
                <a:spcPct val="150000"/>
              </a:lnSpc>
              <a:spcBef>
                <a:spcPts val="2133"/>
              </a:spcBef>
              <a:buSzPts val="2000"/>
            </a:pPr>
            <a:r>
              <a:rPr lang="en" sz="2667"/>
              <a:t>Structured sparsity is the key to DNN acceleration</a:t>
            </a:r>
            <a:endParaRPr/>
          </a:p>
          <a:p>
            <a:pPr indent="-474121">
              <a:lnSpc>
                <a:spcPct val="150000"/>
              </a:lnSpc>
              <a:spcBef>
                <a:spcPts val="2133"/>
              </a:spcBef>
              <a:buSzPts val="2000"/>
            </a:pPr>
            <a:r>
              <a:rPr lang="en" sz="2667"/>
              <a:t>Structured sparsity allows more efficient compression</a:t>
            </a:r>
            <a:endParaRPr/>
          </a:p>
        </p:txBody>
      </p:sp>
      <p:sp>
        <p:nvSpPr>
          <p:cNvPr id="390" name="Google Shape;390;p36"/>
          <p:cNvSpPr txBox="1">
            <a:spLocks noGrp="1"/>
          </p:cNvSpPr>
          <p:nvPr>
            <p:ph type="sldNum" idx="12"/>
          </p:nvPr>
        </p:nvSpPr>
        <p:spPr>
          <a:xfrm>
            <a:off x="11296609" y="621762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20</a:t>
            </a:fld>
            <a:endParaRPr/>
          </a:p>
        </p:txBody>
      </p:sp>
    </p:spTree>
    <p:extLst>
      <p:ext uri="{BB962C8B-B14F-4D97-AF65-F5344CB8AC3E}">
        <p14:creationId xmlns:p14="http://schemas.microsoft.com/office/powerpoint/2010/main" val="300357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985729" y="168300"/>
            <a:ext cx="10802800" cy="763600"/>
          </a:xfrm>
          <a:prstGeom prst="rect">
            <a:avLst/>
          </a:prstGeom>
          <a:noFill/>
          <a:ln>
            <a:noFill/>
          </a:ln>
        </p:spPr>
        <p:txBody>
          <a:bodyPr spcFirstLastPara="1" vert="horz" wrap="square" lIns="121900" tIns="121900" rIns="121900" bIns="121900" rtlCol="0" anchor="t" anchorCtr="0">
            <a:noAutofit/>
          </a:bodyPr>
          <a:lstStyle/>
          <a:p>
            <a:r>
              <a:rPr lang="en-US" dirty="0" smtClean="0">
                <a:solidFill>
                  <a:srgbClr val="33B067"/>
                </a:solidFill>
              </a:rPr>
              <a:t>Activations</a:t>
            </a:r>
            <a:r>
              <a:rPr lang="en" dirty="0" smtClean="0">
                <a:solidFill>
                  <a:srgbClr val="33B067"/>
                </a:solidFill>
              </a:rPr>
              <a:t> </a:t>
            </a:r>
            <a:r>
              <a:rPr lang="en" dirty="0">
                <a:solidFill>
                  <a:srgbClr val="33B067"/>
                </a:solidFill>
              </a:rPr>
              <a:t>sparsity </a:t>
            </a:r>
            <a:endParaRPr dirty="0">
              <a:solidFill>
                <a:srgbClr val="33B067"/>
              </a:solidFill>
            </a:endParaRPr>
          </a:p>
        </p:txBody>
      </p:sp>
      <p:sp>
        <p:nvSpPr>
          <p:cNvPr id="396" name="Google Shape;396;p37"/>
          <p:cNvSpPr txBox="1">
            <a:spLocks noGrp="1"/>
          </p:cNvSpPr>
          <p:nvPr>
            <p:ph type="sldNum" idx="12"/>
          </p:nvPr>
        </p:nvSpPr>
        <p:spPr>
          <a:xfrm>
            <a:off x="11332533" y="6217632"/>
            <a:ext cx="695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21</a:t>
            </a:fld>
            <a:endParaRPr/>
          </a:p>
        </p:txBody>
      </p:sp>
      <p:grpSp>
        <p:nvGrpSpPr>
          <p:cNvPr id="397" name="Google Shape;397;p37"/>
          <p:cNvGrpSpPr/>
          <p:nvPr/>
        </p:nvGrpSpPr>
        <p:grpSpPr>
          <a:xfrm>
            <a:off x="762007" y="1169434"/>
            <a:ext cx="11250421" cy="2341833"/>
            <a:chOff x="135245" y="731925"/>
            <a:chExt cx="8873505" cy="1756375"/>
          </a:xfrm>
        </p:grpSpPr>
        <p:pic>
          <p:nvPicPr>
            <p:cNvPr id="398" name="Google Shape;398;p37"/>
            <p:cNvPicPr preferRelativeResize="0"/>
            <p:nvPr/>
          </p:nvPicPr>
          <p:blipFill rotWithShape="1">
            <a:blip r:embed="rId3">
              <a:alphaModFix/>
            </a:blip>
            <a:srcRect/>
            <a:stretch/>
          </p:blipFill>
          <p:spPr>
            <a:xfrm>
              <a:off x="5594537" y="782812"/>
              <a:ext cx="1380231" cy="1320775"/>
            </a:xfrm>
            <a:prstGeom prst="rect">
              <a:avLst/>
            </a:prstGeom>
            <a:noFill/>
            <a:ln>
              <a:noFill/>
            </a:ln>
          </p:spPr>
        </p:pic>
        <p:sp>
          <p:nvSpPr>
            <p:cNvPr id="399" name="Google Shape;399;p37"/>
            <p:cNvSpPr txBox="1"/>
            <p:nvPr/>
          </p:nvSpPr>
          <p:spPr>
            <a:xfrm>
              <a:off x="459775" y="2024200"/>
              <a:ext cx="661800" cy="4641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input</a:t>
              </a:r>
              <a:endParaRPr sz="2400"/>
            </a:p>
          </p:txBody>
        </p:sp>
        <p:sp>
          <p:nvSpPr>
            <p:cNvPr id="400" name="Google Shape;400;p37"/>
            <p:cNvSpPr txBox="1"/>
            <p:nvPr/>
          </p:nvSpPr>
          <p:spPr>
            <a:xfrm>
              <a:off x="2346762" y="2029450"/>
              <a:ext cx="907064" cy="3579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weights</a:t>
              </a:r>
              <a:endParaRPr sz="2400" dirty="0"/>
            </a:p>
          </p:txBody>
        </p:sp>
        <p:sp>
          <p:nvSpPr>
            <p:cNvPr id="401" name="Google Shape;401;p37"/>
            <p:cNvSpPr txBox="1"/>
            <p:nvPr/>
          </p:nvSpPr>
          <p:spPr>
            <a:xfrm>
              <a:off x="5753625" y="2079687"/>
              <a:ext cx="1076700" cy="2574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activations</a:t>
              </a:r>
              <a:endParaRPr sz="2400"/>
            </a:p>
          </p:txBody>
        </p:sp>
        <p:pic>
          <p:nvPicPr>
            <p:cNvPr id="402" name="Google Shape;402;p37"/>
            <p:cNvPicPr preferRelativeResize="0"/>
            <p:nvPr/>
          </p:nvPicPr>
          <p:blipFill rotWithShape="1">
            <a:blip r:embed="rId4">
              <a:alphaModFix/>
            </a:blip>
            <a:srcRect l="2496" t="1748" b="2152"/>
            <a:stretch/>
          </p:blipFill>
          <p:spPr>
            <a:xfrm>
              <a:off x="7628525" y="782825"/>
              <a:ext cx="1380225" cy="1374509"/>
            </a:xfrm>
            <a:prstGeom prst="rect">
              <a:avLst/>
            </a:prstGeom>
            <a:noFill/>
            <a:ln>
              <a:noFill/>
            </a:ln>
          </p:spPr>
        </p:pic>
        <p:sp>
          <p:nvSpPr>
            <p:cNvPr id="403" name="Google Shape;403;p37"/>
            <p:cNvSpPr txBox="1"/>
            <p:nvPr/>
          </p:nvSpPr>
          <p:spPr>
            <a:xfrm>
              <a:off x="7824387" y="2079700"/>
              <a:ext cx="1184363" cy="257400"/>
            </a:xfrm>
            <a:prstGeom prst="rect">
              <a:avLst/>
            </a:prstGeom>
            <a:noFill/>
            <a:ln>
              <a:noFill/>
            </a:ln>
          </p:spPr>
          <p:txBody>
            <a:bodyPr spcFirstLastPara="1" wrap="square" lIns="121900" tIns="121900" rIns="121900" bIns="121900" anchor="t" anchorCtr="0">
              <a:noAutofit/>
            </a:bodyPr>
            <a:lstStyle/>
            <a:p>
              <a:pPr algn="ctr">
                <a:buClr>
                  <a:srgbClr val="000000"/>
                </a:buClr>
              </a:pPr>
              <a:r>
                <a:rPr lang="en" sz="1867">
                  <a:solidFill>
                    <a:srgbClr val="000000"/>
                  </a:solidFill>
                  <a:latin typeface="Arial"/>
                  <a:ea typeface="Arial"/>
                  <a:cs typeface="Arial"/>
                  <a:sym typeface="Arial"/>
                </a:rPr>
                <a:t>nonlinearity</a:t>
              </a:r>
              <a:endParaRPr sz="2400" dirty="0"/>
            </a:p>
          </p:txBody>
        </p:sp>
        <p:pic>
          <p:nvPicPr>
            <p:cNvPr id="404" name="Google Shape;404;p37"/>
            <p:cNvPicPr preferRelativeResize="0"/>
            <p:nvPr/>
          </p:nvPicPr>
          <p:blipFill rotWithShape="1">
            <a:blip r:embed="rId5">
              <a:alphaModFix/>
            </a:blip>
            <a:srcRect/>
            <a:stretch/>
          </p:blipFill>
          <p:spPr>
            <a:xfrm>
              <a:off x="3537800" y="771764"/>
              <a:ext cx="1340412" cy="1287098"/>
            </a:xfrm>
            <a:prstGeom prst="rect">
              <a:avLst/>
            </a:prstGeom>
            <a:noFill/>
            <a:ln>
              <a:noFill/>
            </a:ln>
          </p:spPr>
        </p:pic>
        <p:sp>
          <p:nvSpPr>
            <p:cNvPr id="405" name="Google Shape;405;p37"/>
            <p:cNvSpPr txBox="1"/>
            <p:nvPr/>
          </p:nvSpPr>
          <p:spPr>
            <a:xfrm>
              <a:off x="3884312" y="2099500"/>
              <a:ext cx="661800" cy="217800"/>
            </a:xfrm>
            <a:prstGeom prst="rect">
              <a:avLst/>
            </a:prstGeom>
            <a:noFill/>
            <a:ln>
              <a:noFill/>
            </a:ln>
          </p:spPr>
          <p:txBody>
            <a:bodyPr spcFirstLastPara="1" wrap="square" lIns="121900" tIns="121900" rIns="121900" bIns="121900" anchor="ctr" anchorCtr="0">
              <a:noAutofit/>
            </a:bodyPr>
            <a:lstStyle/>
            <a:p>
              <a:pPr>
                <a:buClr>
                  <a:schemeClr val="dk1"/>
                </a:buClr>
              </a:pPr>
              <a:r>
                <a:rPr lang="en" sz="1867">
                  <a:solidFill>
                    <a:schemeClr val="dk1"/>
                  </a:solidFill>
                  <a:latin typeface="Arial"/>
                  <a:ea typeface="Arial"/>
                  <a:cs typeface="Arial"/>
                  <a:sym typeface="Arial"/>
                </a:rPr>
                <a:t>noise</a:t>
              </a:r>
              <a:endParaRPr sz="2400"/>
            </a:p>
          </p:txBody>
        </p:sp>
        <p:pic>
          <p:nvPicPr>
            <p:cNvPr id="406" name="Google Shape;406;p37"/>
            <p:cNvPicPr preferRelativeResize="0"/>
            <p:nvPr/>
          </p:nvPicPr>
          <p:blipFill rotWithShape="1">
            <a:blip r:embed="rId6">
              <a:alphaModFix/>
            </a:blip>
            <a:srcRect/>
            <a:stretch/>
          </p:blipFill>
          <p:spPr>
            <a:xfrm>
              <a:off x="4168512" y="1709650"/>
              <a:ext cx="609600" cy="266700"/>
            </a:xfrm>
            <a:prstGeom prst="rect">
              <a:avLst/>
            </a:prstGeom>
            <a:noFill/>
            <a:ln>
              <a:noFill/>
            </a:ln>
          </p:spPr>
        </p:pic>
        <p:pic>
          <p:nvPicPr>
            <p:cNvPr id="407" name="Google Shape;407;p37"/>
            <p:cNvPicPr preferRelativeResize="0"/>
            <p:nvPr/>
          </p:nvPicPr>
          <p:blipFill rotWithShape="1">
            <a:blip r:embed="rId7">
              <a:alphaModFix/>
            </a:blip>
            <a:srcRect/>
            <a:stretch/>
          </p:blipFill>
          <p:spPr>
            <a:xfrm>
              <a:off x="135245" y="731925"/>
              <a:ext cx="1310842" cy="1320775"/>
            </a:xfrm>
            <a:prstGeom prst="rect">
              <a:avLst/>
            </a:prstGeom>
            <a:noFill/>
            <a:ln>
              <a:noFill/>
            </a:ln>
          </p:spPr>
        </p:pic>
        <p:pic>
          <p:nvPicPr>
            <p:cNvPr id="408" name="Google Shape;408;p37"/>
            <p:cNvPicPr preferRelativeResize="0"/>
            <p:nvPr/>
          </p:nvPicPr>
          <p:blipFill rotWithShape="1">
            <a:blip r:embed="rId8">
              <a:alphaModFix/>
            </a:blip>
            <a:srcRect l="16177" r="36836"/>
            <a:stretch/>
          </p:blipFill>
          <p:spPr>
            <a:xfrm>
              <a:off x="2055362" y="802217"/>
              <a:ext cx="1406924" cy="1334557"/>
            </a:xfrm>
            <a:prstGeom prst="rect">
              <a:avLst/>
            </a:prstGeom>
            <a:noFill/>
            <a:ln>
              <a:noFill/>
            </a:ln>
          </p:spPr>
        </p:pic>
      </p:grpSp>
      <p:sp>
        <p:nvSpPr>
          <p:cNvPr id="409" name="Google Shape;409;p37"/>
          <p:cNvSpPr/>
          <p:nvPr/>
        </p:nvSpPr>
        <p:spPr>
          <a:xfrm>
            <a:off x="2580476" y="1988536"/>
            <a:ext cx="552400" cy="36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sp>
        <p:nvSpPr>
          <p:cNvPr id="410" name="Google Shape;410;p37"/>
          <p:cNvSpPr/>
          <p:nvPr/>
        </p:nvSpPr>
        <p:spPr>
          <a:xfrm>
            <a:off x="6950960" y="1988536"/>
            <a:ext cx="552400" cy="36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sp>
        <p:nvSpPr>
          <p:cNvPr id="411" name="Google Shape;411;p37"/>
          <p:cNvSpPr/>
          <p:nvPr/>
        </p:nvSpPr>
        <p:spPr>
          <a:xfrm>
            <a:off x="9614096" y="1988536"/>
            <a:ext cx="552400" cy="36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grpSp>
        <p:nvGrpSpPr>
          <p:cNvPr id="412" name="Google Shape;412;p37"/>
          <p:cNvGrpSpPr/>
          <p:nvPr/>
        </p:nvGrpSpPr>
        <p:grpSpPr>
          <a:xfrm>
            <a:off x="895371" y="4043573"/>
            <a:ext cx="10983695" cy="2315767"/>
            <a:chOff x="129970" y="788625"/>
            <a:chExt cx="8663130" cy="1736825"/>
          </a:xfrm>
        </p:grpSpPr>
        <p:pic>
          <p:nvPicPr>
            <p:cNvPr id="413" name="Google Shape;413;p37"/>
            <p:cNvPicPr preferRelativeResize="0"/>
            <p:nvPr/>
          </p:nvPicPr>
          <p:blipFill rotWithShape="1">
            <a:blip r:embed="rId3">
              <a:alphaModFix/>
            </a:blip>
            <a:srcRect/>
            <a:stretch/>
          </p:blipFill>
          <p:spPr>
            <a:xfrm>
              <a:off x="3917825" y="815475"/>
              <a:ext cx="1380231" cy="1320775"/>
            </a:xfrm>
            <a:prstGeom prst="rect">
              <a:avLst/>
            </a:prstGeom>
            <a:noFill/>
            <a:ln>
              <a:noFill/>
            </a:ln>
          </p:spPr>
        </p:pic>
        <p:sp>
          <p:nvSpPr>
            <p:cNvPr id="414" name="Google Shape;414;p37"/>
            <p:cNvSpPr txBox="1"/>
            <p:nvPr/>
          </p:nvSpPr>
          <p:spPr>
            <a:xfrm>
              <a:off x="454500" y="2061350"/>
              <a:ext cx="661800" cy="4641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input</a:t>
              </a:r>
              <a:endParaRPr sz="2400"/>
            </a:p>
          </p:txBody>
        </p:sp>
        <p:sp>
          <p:nvSpPr>
            <p:cNvPr id="415" name="Google Shape;415;p37"/>
            <p:cNvSpPr txBox="1"/>
            <p:nvPr/>
          </p:nvSpPr>
          <p:spPr>
            <a:xfrm>
              <a:off x="2325175" y="2077300"/>
              <a:ext cx="905944" cy="3579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weights</a:t>
              </a:r>
              <a:endParaRPr sz="2400" dirty="0"/>
            </a:p>
          </p:txBody>
        </p:sp>
        <p:sp>
          <p:nvSpPr>
            <p:cNvPr id="416" name="Google Shape;416;p37"/>
            <p:cNvSpPr txBox="1"/>
            <p:nvPr/>
          </p:nvSpPr>
          <p:spPr>
            <a:xfrm>
              <a:off x="4033650" y="2127537"/>
              <a:ext cx="1076700" cy="2574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activations</a:t>
              </a:r>
              <a:endParaRPr sz="2400"/>
            </a:p>
          </p:txBody>
        </p:sp>
        <p:pic>
          <p:nvPicPr>
            <p:cNvPr id="417" name="Google Shape;417;p37"/>
            <p:cNvPicPr preferRelativeResize="0"/>
            <p:nvPr/>
          </p:nvPicPr>
          <p:blipFill rotWithShape="1">
            <a:blip r:embed="rId4">
              <a:alphaModFix/>
            </a:blip>
            <a:srcRect l="2496" t="1748" b="2152"/>
            <a:stretch/>
          </p:blipFill>
          <p:spPr>
            <a:xfrm>
              <a:off x="7412875" y="788625"/>
              <a:ext cx="1380225" cy="1374509"/>
            </a:xfrm>
            <a:prstGeom prst="rect">
              <a:avLst/>
            </a:prstGeom>
            <a:noFill/>
            <a:ln>
              <a:noFill/>
            </a:ln>
          </p:spPr>
        </p:pic>
        <p:sp>
          <p:nvSpPr>
            <p:cNvPr id="418" name="Google Shape;418;p37"/>
            <p:cNvSpPr txBox="1"/>
            <p:nvPr/>
          </p:nvSpPr>
          <p:spPr>
            <a:xfrm>
              <a:off x="7635537" y="2077300"/>
              <a:ext cx="1157563" cy="257400"/>
            </a:xfrm>
            <a:prstGeom prst="rect">
              <a:avLst/>
            </a:prstGeom>
            <a:noFill/>
            <a:ln>
              <a:noFill/>
            </a:ln>
          </p:spPr>
          <p:txBody>
            <a:bodyPr spcFirstLastPara="1" wrap="square" lIns="121900" tIns="121900" rIns="121900" bIns="121900" anchor="t" anchorCtr="0">
              <a:noAutofit/>
            </a:bodyPr>
            <a:lstStyle/>
            <a:p>
              <a:pPr algn="ctr">
                <a:buClr>
                  <a:srgbClr val="000000"/>
                </a:buClr>
              </a:pPr>
              <a:r>
                <a:rPr lang="en" sz="1867">
                  <a:solidFill>
                    <a:srgbClr val="000000"/>
                  </a:solidFill>
                  <a:latin typeface="Arial"/>
                  <a:ea typeface="Arial"/>
                  <a:cs typeface="Arial"/>
                  <a:sym typeface="Arial"/>
                </a:rPr>
                <a:t>nonlinearity</a:t>
              </a:r>
              <a:endParaRPr sz="2400" dirty="0"/>
            </a:p>
          </p:txBody>
        </p:sp>
        <p:pic>
          <p:nvPicPr>
            <p:cNvPr id="419" name="Google Shape;419;p37"/>
            <p:cNvPicPr preferRelativeResize="0"/>
            <p:nvPr/>
          </p:nvPicPr>
          <p:blipFill rotWithShape="1">
            <a:blip r:embed="rId7">
              <a:alphaModFix/>
            </a:blip>
            <a:srcRect/>
            <a:stretch/>
          </p:blipFill>
          <p:spPr>
            <a:xfrm>
              <a:off x="129970" y="809112"/>
              <a:ext cx="1310842" cy="1320775"/>
            </a:xfrm>
            <a:prstGeom prst="rect">
              <a:avLst/>
            </a:prstGeom>
            <a:noFill/>
            <a:ln>
              <a:noFill/>
            </a:ln>
          </p:spPr>
        </p:pic>
        <p:pic>
          <p:nvPicPr>
            <p:cNvPr id="420" name="Google Shape;420;p37"/>
            <p:cNvPicPr preferRelativeResize="0"/>
            <p:nvPr/>
          </p:nvPicPr>
          <p:blipFill rotWithShape="1">
            <a:blip r:embed="rId8">
              <a:alphaModFix/>
            </a:blip>
            <a:srcRect l="16177" r="36836"/>
            <a:stretch/>
          </p:blipFill>
          <p:spPr>
            <a:xfrm>
              <a:off x="2055362" y="802217"/>
              <a:ext cx="1406924" cy="1334557"/>
            </a:xfrm>
            <a:prstGeom prst="rect">
              <a:avLst/>
            </a:prstGeom>
            <a:noFill/>
            <a:ln>
              <a:noFill/>
            </a:ln>
          </p:spPr>
        </p:pic>
      </p:grpSp>
      <p:sp>
        <p:nvSpPr>
          <p:cNvPr id="421" name="Google Shape;421;p37"/>
          <p:cNvSpPr/>
          <p:nvPr/>
        </p:nvSpPr>
        <p:spPr>
          <a:xfrm>
            <a:off x="2670812" y="4775708"/>
            <a:ext cx="552400" cy="36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sp>
        <p:nvSpPr>
          <p:cNvPr id="422" name="Google Shape;422;p37"/>
          <p:cNvSpPr/>
          <p:nvPr/>
        </p:nvSpPr>
        <p:spPr>
          <a:xfrm>
            <a:off x="5132197" y="4775708"/>
            <a:ext cx="552400" cy="36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sp>
        <p:nvSpPr>
          <p:cNvPr id="423" name="Google Shape;423;p37"/>
          <p:cNvSpPr/>
          <p:nvPr/>
        </p:nvSpPr>
        <p:spPr>
          <a:xfrm>
            <a:off x="9421505" y="4775708"/>
            <a:ext cx="552400" cy="36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pic>
        <p:nvPicPr>
          <p:cNvPr id="424" name="Google Shape;424;p37"/>
          <p:cNvPicPr preferRelativeResize="0"/>
          <p:nvPr/>
        </p:nvPicPr>
        <p:blipFill rotWithShape="1">
          <a:blip r:embed="rId5">
            <a:alphaModFix/>
          </a:blip>
          <a:srcRect/>
          <a:stretch/>
        </p:blipFill>
        <p:spPr>
          <a:xfrm>
            <a:off x="7593581" y="4101826"/>
            <a:ext cx="1699472" cy="1716133"/>
          </a:xfrm>
          <a:prstGeom prst="rect">
            <a:avLst/>
          </a:prstGeom>
          <a:noFill/>
          <a:ln>
            <a:noFill/>
          </a:ln>
        </p:spPr>
      </p:pic>
      <p:sp>
        <p:nvSpPr>
          <p:cNvPr id="425" name="Google Shape;425;p37"/>
          <p:cNvSpPr txBox="1"/>
          <p:nvPr/>
        </p:nvSpPr>
        <p:spPr>
          <a:xfrm>
            <a:off x="8023771" y="5904743"/>
            <a:ext cx="839200" cy="290400"/>
          </a:xfrm>
          <a:prstGeom prst="rect">
            <a:avLst/>
          </a:prstGeom>
          <a:noFill/>
          <a:ln>
            <a:noFill/>
          </a:ln>
        </p:spPr>
        <p:txBody>
          <a:bodyPr spcFirstLastPara="1" wrap="square" lIns="121900" tIns="121900" rIns="121900" bIns="121900" anchor="ctr" anchorCtr="0">
            <a:noAutofit/>
          </a:bodyPr>
          <a:lstStyle/>
          <a:p>
            <a:pPr>
              <a:buClr>
                <a:schemeClr val="dk1"/>
              </a:buClr>
            </a:pPr>
            <a:r>
              <a:rPr lang="en" sz="1867">
                <a:solidFill>
                  <a:schemeClr val="dk1"/>
                </a:solidFill>
                <a:latin typeface="Arial"/>
                <a:ea typeface="Arial"/>
                <a:cs typeface="Arial"/>
                <a:sym typeface="Arial"/>
              </a:rPr>
              <a:t>noise</a:t>
            </a:r>
            <a:endParaRPr sz="2400"/>
          </a:p>
        </p:txBody>
      </p:sp>
      <p:pic>
        <p:nvPicPr>
          <p:cNvPr id="426" name="Google Shape;426;p37"/>
          <p:cNvPicPr preferRelativeResize="0"/>
          <p:nvPr/>
        </p:nvPicPr>
        <p:blipFill rotWithShape="1">
          <a:blip r:embed="rId6">
            <a:alphaModFix/>
          </a:blip>
          <a:srcRect/>
          <a:stretch/>
        </p:blipFill>
        <p:spPr>
          <a:xfrm>
            <a:off x="8360186" y="5285775"/>
            <a:ext cx="772895" cy="355600"/>
          </a:xfrm>
          <a:prstGeom prst="rect">
            <a:avLst/>
          </a:prstGeom>
          <a:noFill/>
          <a:ln>
            <a:noFill/>
          </a:ln>
        </p:spPr>
      </p:pic>
    </p:spTree>
    <p:extLst>
      <p:ext uri="{BB962C8B-B14F-4D97-AF65-F5344CB8AC3E}">
        <p14:creationId xmlns:p14="http://schemas.microsoft.com/office/powerpoint/2010/main" val="5984866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Distributions</a:t>
            </a:r>
            <a:endParaRPr dirty="0">
              <a:solidFill>
                <a:srgbClr val="33B067"/>
              </a:solidFill>
            </a:endParaRPr>
          </a:p>
        </p:txBody>
      </p:sp>
      <p:sp>
        <p:nvSpPr>
          <p:cNvPr id="432" name="Google Shape;432;p38"/>
          <p:cNvSpPr txBox="1">
            <a:spLocks noGrp="1"/>
          </p:cNvSpPr>
          <p:nvPr>
            <p:ph type="sldNum" idx="12"/>
          </p:nvPr>
        </p:nvSpPr>
        <p:spPr>
          <a:xfrm>
            <a:off x="11296609" y="621762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22</a:t>
            </a:fld>
            <a:endParaRPr/>
          </a:p>
        </p:txBody>
      </p:sp>
      <p:sp>
        <p:nvSpPr>
          <p:cNvPr id="434" name="Google Shape;434;p38"/>
          <p:cNvSpPr txBox="1"/>
          <p:nvPr/>
        </p:nvSpPr>
        <p:spPr>
          <a:xfrm>
            <a:off x="4009800" y="1561916"/>
            <a:ext cx="4172400" cy="678400"/>
          </a:xfrm>
          <a:prstGeom prst="rect">
            <a:avLst/>
          </a:prstGeom>
          <a:noFill/>
          <a:ln>
            <a:noFill/>
          </a:ln>
        </p:spPr>
        <p:txBody>
          <a:bodyPr spcFirstLastPara="1" wrap="square" lIns="121900" tIns="121900" rIns="121900" bIns="121900" anchor="t" anchorCtr="0">
            <a:noAutofit/>
          </a:bodyPr>
          <a:lstStyle/>
          <a:p>
            <a:pPr>
              <a:buClr>
                <a:schemeClr val="dk2"/>
              </a:buClr>
            </a:pPr>
            <a:r>
              <a:rPr lang="en" sz="2933">
                <a:solidFill>
                  <a:schemeClr val="dk2"/>
                </a:solidFill>
                <a:latin typeface="Arial"/>
                <a:ea typeface="Arial"/>
                <a:cs typeface="Arial"/>
                <a:sym typeface="Arial"/>
              </a:rPr>
              <a:t>Variational Dropout:</a:t>
            </a:r>
            <a:endParaRPr sz="2400"/>
          </a:p>
        </p:txBody>
      </p:sp>
      <p:sp>
        <p:nvSpPr>
          <p:cNvPr id="435" name="Google Shape;435;p38"/>
          <p:cNvSpPr txBox="1"/>
          <p:nvPr/>
        </p:nvSpPr>
        <p:spPr>
          <a:xfrm>
            <a:off x="4009800" y="3642049"/>
            <a:ext cx="4172400" cy="678400"/>
          </a:xfrm>
          <a:prstGeom prst="rect">
            <a:avLst/>
          </a:prstGeom>
          <a:noFill/>
          <a:ln>
            <a:noFill/>
          </a:ln>
        </p:spPr>
        <p:txBody>
          <a:bodyPr spcFirstLastPara="1" wrap="square" lIns="121900" tIns="121900" rIns="121900" bIns="121900" anchor="t" anchorCtr="0">
            <a:noAutofit/>
          </a:bodyPr>
          <a:lstStyle/>
          <a:p>
            <a:pPr>
              <a:buClr>
                <a:schemeClr val="dk2"/>
              </a:buClr>
            </a:pPr>
            <a:r>
              <a:rPr lang="en" sz="2933">
                <a:solidFill>
                  <a:schemeClr val="dk2"/>
                </a:solidFill>
                <a:latin typeface="Arial"/>
                <a:ea typeface="Arial"/>
                <a:cs typeface="Arial"/>
                <a:sym typeface="Arial"/>
              </a:rPr>
              <a:t>Log-Normal Dropout:</a:t>
            </a:r>
            <a:endParaRPr sz="2400"/>
          </a:p>
        </p:txBody>
      </p:sp>
      <p:pic>
        <p:nvPicPr>
          <p:cNvPr id="2" name="Picture 1"/>
          <p:cNvPicPr>
            <a:picLocks noChangeAspect="1"/>
          </p:cNvPicPr>
          <p:nvPr/>
        </p:nvPicPr>
        <p:blipFill>
          <a:blip r:embed="rId3"/>
          <a:stretch>
            <a:fillRect/>
          </a:stretch>
        </p:blipFill>
        <p:spPr>
          <a:xfrm>
            <a:off x="1197018" y="2489175"/>
            <a:ext cx="2172484" cy="822021"/>
          </a:xfrm>
          <a:prstGeom prst="rect">
            <a:avLst/>
          </a:prstGeom>
        </p:spPr>
      </p:pic>
      <p:pic>
        <p:nvPicPr>
          <p:cNvPr id="3" name="Picture 2"/>
          <p:cNvPicPr>
            <a:picLocks noChangeAspect="1"/>
          </p:cNvPicPr>
          <p:nvPr/>
        </p:nvPicPr>
        <p:blipFill>
          <a:blip r:embed="rId4"/>
          <a:stretch>
            <a:fillRect/>
          </a:stretch>
        </p:blipFill>
        <p:spPr>
          <a:xfrm>
            <a:off x="1197018" y="4849541"/>
            <a:ext cx="3600451" cy="427678"/>
          </a:xfrm>
          <a:prstGeom prst="rect">
            <a:avLst/>
          </a:prstGeom>
        </p:spPr>
      </p:pic>
      <p:pic>
        <p:nvPicPr>
          <p:cNvPr id="4" name="Picture 3"/>
          <p:cNvPicPr>
            <a:picLocks noChangeAspect="1"/>
          </p:cNvPicPr>
          <p:nvPr/>
        </p:nvPicPr>
        <p:blipFill>
          <a:blip r:embed="rId5"/>
          <a:stretch>
            <a:fillRect/>
          </a:stretch>
        </p:blipFill>
        <p:spPr>
          <a:xfrm>
            <a:off x="6187857" y="4819846"/>
            <a:ext cx="5440471" cy="479741"/>
          </a:xfrm>
          <a:prstGeom prst="rect">
            <a:avLst/>
          </a:prstGeom>
        </p:spPr>
      </p:pic>
      <p:pic>
        <p:nvPicPr>
          <p:cNvPr id="5" name="Picture 4"/>
          <p:cNvPicPr>
            <a:picLocks noChangeAspect="1"/>
          </p:cNvPicPr>
          <p:nvPr/>
        </p:nvPicPr>
        <p:blipFill>
          <a:blip r:embed="rId6"/>
          <a:stretch>
            <a:fillRect/>
          </a:stretch>
        </p:blipFill>
        <p:spPr>
          <a:xfrm>
            <a:off x="6743177" y="2616045"/>
            <a:ext cx="4885151" cy="462381"/>
          </a:xfrm>
          <a:prstGeom prst="rect">
            <a:avLst/>
          </a:prstGeom>
        </p:spPr>
      </p:pic>
    </p:spTree>
    <p:extLst>
      <p:ext uri="{BB962C8B-B14F-4D97-AF65-F5344CB8AC3E}">
        <p14:creationId xmlns:p14="http://schemas.microsoft.com/office/powerpoint/2010/main" val="5987568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9"/>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Results on MNIST</a:t>
            </a:r>
            <a:endParaRPr dirty="0">
              <a:solidFill>
                <a:srgbClr val="33B067"/>
              </a:solidFill>
            </a:endParaRPr>
          </a:p>
        </p:txBody>
      </p:sp>
      <p:sp>
        <p:nvSpPr>
          <p:cNvPr id="442" name="Google Shape;442;p39"/>
          <p:cNvSpPr txBox="1">
            <a:spLocks noGrp="1"/>
          </p:cNvSpPr>
          <p:nvPr>
            <p:ph type="sldNum" idx="12"/>
          </p:nvPr>
        </p:nvSpPr>
        <p:spPr>
          <a:xfrm>
            <a:off x="11296609" y="621762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23</a:t>
            </a:fld>
            <a:endParaRPr/>
          </a:p>
        </p:txBody>
      </p:sp>
      <p:pic>
        <p:nvPicPr>
          <p:cNvPr id="443" name="Google Shape;443;p39" descr="Screen Shot 2017-05-22 at 17.15.01.png"/>
          <p:cNvPicPr preferRelativeResize="0"/>
          <p:nvPr/>
        </p:nvPicPr>
        <p:blipFill rotWithShape="1">
          <a:blip r:embed="rId3">
            <a:alphaModFix/>
          </a:blip>
          <a:srcRect/>
          <a:stretch/>
        </p:blipFill>
        <p:spPr>
          <a:xfrm>
            <a:off x="415601" y="1775178"/>
            <a:ext cx="11360799" cy="3629889"/>
          </a:xfrm>
          <a:prstGeom prst="rect">
            <a:avLst/>
          </a:prstGeom>
          <a:noFill/>
          <a:ln>
            <a:noFill/>
          </a:ln>
        </p:spPr>
      </p:pic>
    </p:spTree>
    <p:extLst>
      <p:ext uri="{BB962C8B-B14F-4D97-AF65-F5344CB8AC3E}">
        <p14:creationId xmlns:p14="http://schemas.microsoft.com/office/powerpoint/2010/main" val="6771559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B067"/>
                </a:solidFill>
              </a:rPr>
              <a:t>Agenda</a:t>
            </a:r>
            <a:endParaRPr lang="en-US" dirty="0">
              <a:solidFill>
                <a:srgbClr val="33B067"/>
              </a:solidFill>
            </a:endParaRPr>
          </a:p>
        </p:txBody>
      </p:sp>
      <p:sp>
        <p:nvSpPr>
          <p:cNvPr id="3" name="Content Placeholder 2"/>
          <p:cNvSpPr>
            <a:spLocks noGrp="1"/>
          </p:cNvSpPr>
          <p:nvPr>
            <p:ph idx="1"/>
          </p:nvPr>
        </p:nvSpPr>
        <p:spPr/>
        <p:txBody>
          <a:bodyPr/>
          <a:lstStyle/>
          <a:p>
            <a:pPr fontAlgn="base"/>
            <a:r>
              <a:rPr lang="en-US" dirty="0" err="1">
                <a:solidFill>
                  <a:schemeClr val="bg2"/>
                </a:solidFill>
              </a:rPr>
              <a:t>Variational</a:t>
            </a:r>
            <a:r>
              <a:rPr lang="en-US" dirty="0">
                <a:solidFill>
                  <a:schemeClr val="bg2"/>
                </a:solidFill>
              </a:rPr>
              <a:t> </a:t>
            </a:r>
            <a:r>
              <a:rPr lang="en-US" dirty="0" smtClean="0">
                <a:solidFill>
                  <a:schemeClr val="bg2"/>
                </a:solidFill>
              </a:rPr>
              <a:t>Dropout</a:t>
            </a:r>
          </a:p>
          <a:p>
            <a:pPr fontAlgn="base"/>
            <a:r>
              <a:rPr lang="en-US" dirty="0" smtClean="0">
                <a:solidFill>
                  <a:schemeClr val="bg2"/>
                </a:solidFill>
              </a:rPr>
              <a:t>Sparse </a:t>
            </a:r>
            <a:r>
              <a:rPr lang="en-US" dirty="0" err="1">
                <a:solidFill>
                  <a:schemeClr val="bg2"/>
                </a:solidFill>
              </a:rPr>
              <a:t>Variational</a:t>
            </a:r>
            <a:r>
              <a:rPr lang="en-US" dirty="0">
                <a:solidFill>
                  <a:schemeClr val="bg2"/>
                </a:solidFill>
              </a:rPr>
              <a:t> Dropout</a:t>
            </a:r>
          </a:p>
          <a:p>
            <a:pPr fontAlgn="base"/>
            <a:r>
              <a:rPr lang="en-US" dirty="0">
                <a:solidFill>
                  <a:schemeClr val="bg2"/>
                </a:solidFill>
              </a:rPr>
              <a:t>Overview of other compression methods</a:t>
            </a:r>
          </a:p>
          <a:p>
            <a:pPr fontAlgn="base"/>
            <a:r>
              <a:rPr lang="en-US" dirty="0" smtClean="0">
                <a:solidFill>
                  <a:schemeClr val="tx1">
                    <a:lumMod val="65000"/>
                    <a:lumOff val="35000"/>
                  </a:schemeClr>
                </a:solidFill>
              </a:rPr>
              <a:t>Variance Networks</a:t>
            </a:r>
            <a:endParaRPr lang="en-US" dirty="0">
              <a:solidFill>
                <a:schemeClr val="tx1">
                  <a:lumMod val="65000"/>
                  <a:lumOff val="35000"/>
                </a:schemeClr>
              </a:solidFill>
            </a:endParaRPr>
          </a:p>
        </p:txBody>
      </p:sp>
    </p:spTree>
    <p:extLst>
      <p:ext uri="{BB962C8B-B14F-4D97-AF65-F5344CB8AC3E}">
        <p14:creationId xmlns:p14="http://schemas.microsoft.com/office/powerpoint/2010/main" val="18054492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508000" y="103967"/>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Gaussian Dropout</a:t>
            </a:r>
            <a:endParaRPr dirty="0">
              <a:solidFill>
                <a:srgbClr val="33B067"/>
              </a:solidFill>
            </a:endParaRPr>
          </a:p>
        </p:txBody>
      </p:sp>
      <p:sp>
        <p:nvSpPr>
          <p:cNvPr id="71" name="Google Shape;71;p15"/>
          <p:cNvSpPr txBox="1">
            <a:spLocks noGrp="1"/>
          </p:cNvSpPr>
          <p:nvPr>
            <p:ph type="sldNum" idx="12"/>
          </p:nvPr>
        </p:nvSpPr>
        <p:spPr>
          <a:xfrm>
            <a:off x="11503000" y="6333200"/>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25</a:t>
            </a:fld>
            <a:endParaRPr dirty="0"/>
          </a:p>
        </p:txBody>
      </p:sp>
      <p:pic>
        <p:nvPicPr>
          <p:cNvPr id="72" name="Google Shape;72;p15"/>
          <p:cNvPicPr preferRelativeResize="0"/>
          <p:nvPr/>
        </p:nvPicPr>
        <p:blipFill rotWithShape="1">
          <a:blip r:embed="rId3">
            <a:alphaModFix/>
          </a:blip>
          <a:srcRect/>
          <a:stretch/>
        </p:blipFill>
        <p:spPr>
          <a:xfrm>
            <a:off x="7815022" y="1194998"/>
            <a:ext cx="1763524" cy="1761028"/>
          </a:xfrm>
          <a:prstGeom prst="rect">
            <a:avLst/>
          </a:prstGeom>
          <a:noFill/>
          <a:ln>
            <a:noFill/>
          </a:ln>
        </p:spPr>
      </p:pic>
      <p:sp>
        <p:nvSpPr>
          <p:cNvPr id="74" name="Google Shape;74;p15"/>
          <p:cNvSpPr txBox="1"/>
          <p:nvPr/>
        </p:nvSpPr>
        <p:spPr>
          <a:xfrm>
            <a:off x="864757" y="3107143"/>
            <a:ext cx="845600" cy="6188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input</a:t>
            </a:r>
            <a:endParaRPr sz="2400"/>
          </a:p>
        </p:txBody>
      </p:sp>
      <p:sp>
        <p:nvSpPr>
          <p:cNvPr id="76" name="Google Shape;76;p15"/>
          <p:cNvSpPr txBox="1"/>
          <p:nvPr/>
        </p:nvSpPr>
        <p:spPr>
          <a:xfrm>
            <a:off x="7969069" y="2854825"/>
            <a:ext cx="1375600" cy="3432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dirty="0">
                <a:solidFill>
                  <a:srgbClr val="000000"/>
                </a:solidFill>
                <a:latin typeface="Arial"/>
                <a:ea typeface="Arial"/>
                <a:cs typeface="Arial"/>
                <a:sym typeface="Arial"/>
              </a:rPr>
              <a:t>activations</a:t>
            </a:r>
            <a:endParaRPr sz="2400" dirty="0"/>
          </a:p>
        </p:txBody>
      </p:sp>
      <p:pic>
        <p:nvPicPr>
          <p:cNvPr id="78" name="Google Shape;78;p15"/>
          <p:cNvPicPr preferRelativeResize="0"/>
          <p:nvPr/>
        </p:nvPicPr>
        <p:blipFill rotWithShape="1">
          <a:blip r:embed="rId4">
            <a:alphaModFix/>
          </a:blip>
          <a:srcRect l="2496" t="1748" b="2152"/>
          <a:stretch/>
        </p:blipFill>
        <p:spPr>
          <a:xfrm>
            <a:off x="10139594" y="1138201"/>
            <a:ext cx="1763516" cy="1832673"/>
          </a:xfrm>
          <a:prstGeom prst="rect">
            <a:avLst/>
          </a:prstGeom>
          <a:noFill/>
          <a:ln>
            <a:noFill/>
          </a:ln>
        </p:spPr>
      </p:pic>
      <p:sp>
        <p:nvSpPr>
          <p:cNvPr id="79" name="Google Shape;79;p15"/>
          <p:cNvSpPr txBox="1"/>
          <p:nvPr/>
        </p:nvSpPr>
        <p:spPr>
          <a:xfrm>
            <a:off x="10288313" y="2854825"/>
            <a:ext cx="1504800" cy="343200"/>
          </a:xfrm>
          <a:prstGeom prst="rect">
            <a:avLst/>
          </a:prstGeom>
          <a:noFill/>
          <a:ln>
            <a:noFill/>
          </a:ln>
        </p:spPr>
        <p:txBody>
          <a:bodyPr spcFirstLastPara="1" wrap="square" lIns="121900" tIns="121900" rIns="121900" bIns="121900" anchor="t" anchorCtr="0">
            <a:noAutofit/>
          </a:bodyPr>
          <a:lstStyle/>
          <a:p>
            <a:pPr algn="ctr">
              <a:buClr>
                <a:srgbClr val="000000"/>
              </a:buClr>
            </a:pPr>
            <a:r>
              <a:rPr lang="en" sz="1867">
                <a:solidFill>
                  <a:srgbClr val="000000"/>
                </a:solidFill>
                <a:latin typeface="Arial"/>
                <a:ea typeface="Arial"/>
                <a:cs typeface="Arial"/>
                <a:sym typeface="Arial"/>
              </a:rPr>
              <a:t>nonlinearity</a:t>
            </a:r>
            <a:endParaRPr sz="2400" dirty="0"/>
          </a:p>
        </p:txBody>
      </p:sp>
      <p:grpSp>
        <p:nvGrpSpPr>
          <p:cNvPr id="80" name="Google Shape;80;p15"/>
          <p:cNvGrpSpPr/>
          <p:nvPr/>
        </p:nvGrpSpPr>
        <p:grpSpPr>
          <a:xfrm>
            <a:off x="5013488" y="1248380"/>
            <a:ext cx="1712689" cy="2020666"/>
            <a:chOff x="3522887" y="1200164"/>
            <a:chExt cx="1340412" cy="1515499"/>
          </a:xfrm>
        </p:grpSpPr>
        <p:pic>
          <p:nvPicPr>
            <p:cNvPr id="81" name="Google Shape;81;p15"/>
            <p:cNvPicPr preferRelativeResize="0"/>
            <p:nvPr/>
          </p:nvPicPr>
          <p:blipFill rotWithShape="1">
            <a:blip r:embed="rId5">
              <a:alphaModFix/>
            </a:blip>
            <a:srcRect/>
            <a:stretch/>
          </p:blipFill>
          <p:spPr>
            <a:xfrm>
              <a:off x="3522887" y="1200164"/>
              <a:ext cx="1340412" cy="1287098"/>
            </a:xfrm>
            <a:prstGeom prst="rect">
              <a:avLst/>
            </a:prstGeom>
            <a:noFill/>
            <a:ln>
              <a:noFill/>
            </a:ln>
          </p:spPr>
        </p:pic>
        <p:sp>
          <p:nvSpPr>
            <p:cNvPr id="82" name="Google Shape;82;p15"/>
            <p:cNvSpPr txBox="1"/>
            <p:nvPr/>
          </p:nvSpPr>
          <p:spPr>
            <a:xfrm>
              <a:off x="3861116" y="2497863"/>
              <a:ext cx="661800" cy="217800"/>
            </a:xfrm>
            <a:prstGeom prst="rect">
              <a:avLst/>
            </a:prstGeom>
            <a:noFill/>
            <a:ln>
              <a:noFill/>
            </a:ln>
          </p:spPr>
          <p:txBody>
            <a:bodyPr spcFirstLastPara="1" wrap="square" lIns="121900" tIns="121900" rIns="121900" bIns="121900" anchor="ctr" anchorCtr="0">
              <a:noAutofit/>
            </a:bodyPr>
            <a:lstStyle/>
            <a:p>
              <a:pPr>
                <a:buClr>
                  <a:srgbClr val="000000"/>
                </a:buClr>
              </a:pPr>
              <a:r>
                <a:rPr lang="en" sz="1867">
                  <a:solidFill>
                    <a:srgbClr val="000000"/>
                  </a:solidFill>
                  <a:latin typeface="Arial"/>
                  <a:ea typeface="Arial"/>
                  <a:cs typeface="Arial"/>
                  <a:sym typeface="Arial"/>
                </a:rPr>
                <a:t>noise</a:t>
              </a:r>
              <a:endParaRPr sz="2400" dirty="0"/>
            </a:p>
          </p:txBody>
        </p:sp>
        <p:pic>
          <p:nvPicPr>
            <p:cNvPr id="83" name="Google Shape;83;p15"/>
            <p:cNvPicPr preferRelativeResize="0"/>
            <p:nvPr/>
          </p:nvPicPr>
          <p:blipFill rotWithShape="1">
            <a:blip r:embed="rId6">
              <a:alphaModFix/>
            </a:blip>
            <a:srcRect/>
            <a:stretch/>
          </p:blipFill>
          <p:spPr>
            <a:xfrm>
              <a:off x="4153600" y="2138050"/>
              <a:ext cx="609600" cy="266700"/>
            </a:xfrm>
            <a:prstGeom prst="rect">
              <a:avLst/>
            </a:prstGeom>
            <a:noFill/>
            <a:ln>
              <a:noFill/>
            </a:ln>
          </p:spPr>
        </p:pic>
        <p:pic>
          <p:nvPicPr>
            <p:cNvPr id="84" name="Google Shape;84;p15"/>
            <p:cNvPicPr preferRelativeResize="0"/>
            <p:nvPr/>
          </p:nvPicPr>
          <p:blipFill rotWithShape="1">
            <a:blip r:embed="rId7">
              <a:alphaModFix/>
            </a:blip>
            <a:srcRect/>
            <a:stretch/>
          </p:blipFill>
          <p:spPr>
            <a:xfrm>
              <a:off x="3810625" y="2110575"/>
              <a:ext cx="779350" cy="257400"/>
            </a:xfrm>
            <a:prstGeom prst="rect">
              <a:avLst/>
            </a:prstGeom>
            <a:noFill/>
            <a:ln>
              <a:noFill/>
            </a:ln>
          </p:spPr>
        </p:pic>
      </p:grpSp>
      <p:pic>
        <p:nvPicPr>
          <p:cNvPr id="85" name="Google Shape;85;p15"/>
          <p:cNvPicPr preferRelativeResize="0"/>
          <p:nvPr/>
        </p:nvPicPr>
        <p:blipFill rotWithShape="1">
          <a:blip r:embed="rId8">
            <a:alphaModFix/>
          </a:blip>
          <a:srcRect l="16177" r="36836"/>
          <a:stretch/>
        </p:blipFill>
        <p:spPr>
          <a:xfrm>
            <a:off x="3072312" y="1254934"/>
            <a:ext cx="1797629" cy="1779403"/>
          </a:xfrm>
          <a:prstGeom prst="rect">
            <a:avLst/>
          </a:prstGeom>
          <a:noFill/>
          <a:ln>
            <a:noFill/>
          </a:ln>
        </p:spPr>
      </p:pic>
      <p:pic>
        <p:nvPicPr>
          <p:cNvPr id="87" name="Google Shape;87;p15"/>
          <p:cNvPicPr preferRelativeResize="0"/>
          <p:nvPr/>
        </p:nvPicPr>
        <p:blipFill rotWithShape="1">
          <a:blip r:embed="rId9">
            <a:alphaModFix/>
          </a:blip>
          <a:srcRect/>
          <a:stretch/>
        </p:blipFill>
        <p:spPr>
          <a:xfrm>
            <a:off x="991298" y="1216105"/>
            <a:ext cx="1373561" cy="1440779"/>
          </a:xfrm>
          <a:prstGeom prst="rect">
            <a:avLst/>
          </a:prstGeom>
          <a:noFill/>
          <a:ln>
            <a:noFill/>
          </a:ln>
        </p:spPr>
      </p:pic>
      <p:pic>
        <p:nvPicPr>
          <p:cNvPr id="88" name="Google Shape;88;p15"/>
          <p:cNvPicPr preferRelativeResize="0"/>
          <p:nvPr/>
        </p:nvPicPr>
        <p:blipFill rotWithShape="1">
          <a:blip r:embed="rId10">
            <a:alphaModFix/>
          </a:blip>
          <a:srcRect t="14441" r="11659"/>
          <a:stretch/>
        </p:blipFill>
        <p:spPr>
          <a:xfrm>
            <a:off x="746331" y="1453134"/>
            <a:ext cx="1419781" cy="1506661"/>
          </a:xfrm>
          <a:prstGeom prst="rect">
            <a:avLst/>
          </a:prstGeom>
          <a:noFill/>
          <a:ln>
            <a:noFill/>
          </a:ln>
        </p:spPr>
      </p:pic>
      <p:pic>
        <p:nvPicPr>
          <p:cNvPr id="89" name="Google Shape;89;p15"/>
          <p:cNvPicPr preferRelativeResize="0"/>
          <p:nvPr/>
        </p:nvPicPr>
        <p:blipFill rotWithShape="1">
          <a:blip r:embed="rId11">
            <a:alphaModFix/>
          </a:blip>
          <a:srcRect/>
          <a:stretch/>
        </p:blipFill>
        <p:spPr>
          <a:xfrm>
            <a:off x="352543" y="1683838"/>
            <a:ext cx="1419781" cy="1399689"/>
          </a:xfrm>
          <a:prstGeom prst="rect">
            <a:avLst/>
          </a:prstGeom>
          <a:noFill/>
          <a:ln>
            <a:noFill/>
          </a:ln>
        </p:spPr>
      </p:pic>
      <p:grpSp>
        <p:nvGrpSpPr>
          <p:cNvPr id="95" name="Google Shape;95;p15"/>
          <p:cNvGrpSpPr/>
          <p:nvPr/>
        </p:nvGrpSpPr>
        <p:grpSpPr>
          <a:xfrm>
            <a:off x="6464272" y="3756480"/>
            <a:ext cx="5639360" cy="1597784"/>
            <a:chOff x="3649854" y="3671648"/>
            <a:chExt cx="3996901" cy="1100100"/>
          </a:xfrm>
        </p:grpSpPr>
        <p:cxnSp>
          <p:nvCxnSpPr>
            <p:cNvPr id="96" name="Google Shape;96;p15"/>
            <p:cNvCxnSpPr>
              <a:stCxn id="97" idx="1"/>
            </p:cNvCxnSpPr>
            <p:nvPr/>
          </p:nvCxnSpPr>
          <p:spPr>
            <a:xfrm flipH="1">
              <a:off x="3649854" y="3868448"/>
              <a:ext cx="744300" cy="903300"/>
            </a:xfrm>
            <a:prstGeom prst="straightConnector1">
              <a:avLst/>
            </a:prstGeom>
            <a:noFill/>
            <a:ln w="19050" cap="flat" cmpd="sng">
              <a:solidFill>
                <a:srgbClr val="FF0000"/>
              </a:solidFill>
              <a:prstDash val="solid"/>
              <a:round/>
              <a:headEnd type="none" w="sm" len="sm"/>
              <a:tailEnd type="triangle" w="lg" len="lg"/>
            </a:ln>
          </p:spPr>
        </p:cxnSp>
        <p:sp>
          <p:nvSpPr>
            <p:cNvPr id="97" name="Google Shape;97;p15"/>
            <p:cNvSpPr txBox="1"/>
            <p:nvPr/>
          </p:nvSpPr>
          <p:spPr>
            <a:xfrm>
              <a:off x="4394155" y="3671648"/>
              <a:ext cx="3252600" cy="393600"/>
            </a:xfrm>
            <a:prstGeom prst="rect">
              <a:avLst/>
            </a:prstGeom>
            <a:noFill/>
            <a:ln>
              <a:noFill/>
            </a:ln>
          </p:spPr>
          <p:txBody>
            <a:bodyPr spcFirstLastPara="1" wrap="square" lIns="121900" tIns="121900" rIns="121900" bIns="121900" anchor="t" anchorCtr="0">
              <a:noAutofit/>
            </a:bodyPr>
            <a:lstStyle/>
            <a:p>
              <a:pPr>
                <a:buClr>
                  <a:srgbClr val="000000"/>
                </a:buClr>
              </a:pPr>
              <a:r>
                <a:rPr lang="en-US" sz="1867" dirty="0" err="1">
                  <a:solidFill>
                    <a:srgbClr val="000000"/>
                  </a:solidFill>
                  <a:latin typeface="Arial"/>
                  <a:ea typeface="Arial"/>
                  <a:cs typeface="Arial"/>
                  <a:sym typeface="Arial"/>
                </a:rPr>
                <a:t>i</a:t>
              </a:r>
              <a:r>
                <a:rPr lang="en" sz="1867" dirty="0" smtClean="0">
                  <a:solidFill>
                    <a:srgbClr val="000000"/>
                  </a:solidFill>
                  <a:latin typeface="Arial"/>
                  <a:ea typeface="Arial"/>
                  <a:cs typeface="Arial"/>
                  <a:sym typeface="Arial"/>
                </a:rPr>
                <a:t>t </a:t>
              </a:r>
              <a:r>
                <a:rPr lang="en" sz="1867" dirty="0">
                  <a:solidFill>
                    <a:srgbClr val="000000"/>
                  </a:solidFill>
                  <a:latin typeface="Arial"/>
                  <a:ea typeface="Arial"/>
                  <a:cs typeface="Arial"/>
                  <a:sym typeface="Arial"/>
                </a:rPr>
                <a:t>does not change the mean value  </a:t>
              </a:r>
              <a:endParaRPr sz="2400" dirty="0"/>
            </a:p>
          </p:txBody>
        </p:sp>
      </p:grpSp>
      <p:cxnSp>
        <p:nvCxnSpPr>
          <p:cNvPr id="98" name="Google Shape;98;p15"/>
          <p:cNvCxnSpPr/>
          <p:nvPr/>
        </p:nvCxnSpPr>
        <p:spPr>
          <a:xfrm flipH="1">
            <a:off x="6680168" y="5092541"/>
            <a:ext cx="1048589" cy="547555"/>
          </a:xfrm>
          <a:prstGeom prst="straightConnector1">
            <a:avLst/>
          </a:prstGeom>
          <a:noFill/>
          <a:ln w="19050" cap="flat" cmpd="sng">
            <a:solidFill>
              <a:srgbClr val="FF0000"/>
            </a:solidFill>
            <a:prstDash val="solid"/>
            <a:round/>
            <a:headEnd type="none" w="sm" len="sm"/>
            <a:tailEnd type="triangle" w="lg" len="lg"/>
          </a:ln>
        </p:spPr>
      </p:cxnSp>
      <p:sp>
        <p:nvSpPr>
          <p:cNvPr id="99" name="Google Shape;99;p15"/>
          <p:cNvSpPr txBox="1"/>
          <p:nvPr/>
        </p:nvSpPr>
        <p:spPr>
          <a:xfrm>
            <a:off x="7790357" y="4748082"/>
            <a:ext cx="3366000" cy="5248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dirty="0">
                <a:solidFill>
                  <a:srgbClr val="000000"/>
                </a:solidFill>
                <a:latin typeface="Arial"/>
                <a:ea typeface="Arial"/>
                <a:cs typeface="Arial"/>
                <a:sym typeface="Arial"/>
              </a:rPr>
              <a:t>adds multiplicative noise </a:t>
            </a:r>
            <a:endParaRPr sz="2400" dirty="0"/>
          </a:p>
        </p:txBody>
      </p:sp>
      <p:grpSp>
        <p:nvGrpSpPr>
          <p:cNvPr id="100" name="Google Shape;100;p15"/>
          <p:cNvGrpSpPr/>
          <p:nvPr/>
        </p:nvGrpSpPr>
        <p:grpSpPr>
          <a:xfrm>
            <a:off x="6726177" y="5693735"/>
            <a:ext cx="4926498" cy="763600"/>
            <a:chOff x="4725215" y="4269954"/>
            <a:chExt cx="3694873" cy="572700"/>
          </a:xfrm>
        </p:grpSpPr>
        <p:cxnSp>
          <p:nvCxnSpPr>
            <p:cNvPr id="101" name="Google Shape;101;p15"/>
            <p:cNvCxnSpPr/>
            <p:nvPr/>
          </p:nvCxnSpPr>
          <p:spPr>
            <a:xfrm flipH="1">
              <a:off x="4725215" y="4528365"/>
              <a:ext cx="1084500" cy="21300"/>
            </a:xfrm>
            <a:prstGeom prst="straightConnector1">
              <a:avLst/>
            </a:prstGeom>
            <a:noFill/>
            <a:ln w="19050" cap="flat" cmpd="sng">
              <a:solidFill>
                <a:srgbClr val="FF0000"/>
              </a:solidFill>
              <a:prstDash val="solid"/>
              <a:round/>
              <a:headEnd type="none" w="sm" len="sm"/>
              <a:tailEnd type="triangle" w="lg" len="lg"/>
            </a:ln>
          </p:spPr>
        </p:cxnSp>
        <p:pic>
          <p:nvPicPr>
            <p:cNvPr id="102" name="Google Shape;102;p15"/>
            <p:cNvPicPr preferRelativeResize="0"/>
            <p:nvPr/>
          </p:nvPicPr>
          <p:blipFill rotWithShape="1">
            <a:blip r:embed="rId12">
              <a:alphaModFix/>
            </a:blip>
            <a:srcRect t="48159"/>
            <a:stretch/>
          </p:blipFill>
          <p:spPr>
            <a:xfrm>
              <a:off x="5895588" y="4269954"/>
              <a:ext cx="2524500" cy="572700"/>
            </a:xfrm>
            <a:prstGeom prst="rect">
              <a:avLst/>
            </a:prstGeom>
            <a:noFill/>
            <a:ln>
              <a:noFill/>
            </a:ln>
          </p:spPr>
        </p:pic>
      </p:grpSp>
      <p:sp>
        <p:nvSpPr>
          <p:cNvPr id="75" name="Google Shape;75;p15"/>
          <p:cNvSpPr txBox="1"/>
          <p:nvPr/>
        </p:nvSpPr>
        <p:spPr>
          <a:xfrm>
            <a:off x="3344492" y="2854495"/>
            <a:ext cx="1052800" cy="4772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weights</a:t>
            </a:r>
            <a:endParaRPr sz="2400" dirty="0"/>
          </a:p>
        </p:txBody>
      </p:sp>
      <p:cxnSp>
        <p:nvCxnSpPr>
          <p:cNvPr id="35" name="Google Shape;101;p15"/>
          <p:cNvCxnSpPr/>
          <p:nvPr/>
        </p:nvCxnSpPr>
        <p:spPr>
          <a:xfrm>
            <a:off x="2451521" y="2054537"/>
            <a:ext cx="526458" cy="0"/>
          </a:xfrm>
          <a:prstGeom prst="straightConnector1">
            <a:avLst/>
          </a:prstGeom>
          <a:noFill/>
          <a:ln w="19050" cap="flat" cmpd="sng">
            <a:solidFill>
              <a:srgbClr val="595959"/>
            </a:solidFill>
            <a:prstDash val="solid"/>
            <a:round/>
            <a:headEnd type="none" w="sm" len="sm"/>
            <a:tailEnd type="triangle" w="lg" len="lg"/>
          </a:ln>
        </p:spPr>
      </p:cxnSp>
      <p:cxnSp>
        <p:nvCxnSpPr>
          <p:cNvPr id="38" name="Google Shape;101;p15"/>
          <p:cNvCxnSpPr/>
          <p:nvPr/>
        </p:nvCxnSpPr>
        <p:spPr>
          <a:xfrm>
            <a:off x="6970354" y="2049615"/>
            <a:ext cx="526458" cy="0"/>
          </a:xfrm>
          <a:prstGeom prst="straightConnector1">
            <a:avLst/>
          </a:prstGeom>
          <a:noFill/>
          <a:ln w="19050" cap="flat" cmpd="sng">
            <a:solidFill>
              <a:srgbClr val="595959"/>
            </a:solidFill>
            <a:prstDash val="solid"/>
            <a:round/>
            <a:headEnd type="none" w="sm" len="sm"/>
            <a:tailEnd type="triangle" w="lg" len="lg"/>
          </a:ln>
        </p:spPr>
      </p:cxnSp>
      <p:cxnSp>
        <p:nvCxnSpPr>
          <p:cNvPr id="39" name="Google Shape;101;p15"/>
          <p:cNvCxnSpPr/>
          <p:nvPr/>
        </p:nvCxnSpPr>
        <p:spPr>
          <a:xfrm>
            <a:off x="9578546" y="2032336"/>
            <a:ext cx="526458" cy="0"/>
          </a:xfrm>
          <a:prstGeom prst="straightConnector1">
            <a:avLst/>
          </a:prstGeom>
          <a:noFill/>
          <a:ln w="19050" cap="flat" cmpd="sng">
            <a:solidFill>
              <a:srgbClr val="595959"/>
            </a:solidFill>
            <a:prstDash val="solid"/>
            <a:round/>
            <a:headEnd type="none" w="sm" len="sm"/>
            <a:tailEnd type="triangle" w="lg" len="lg"/>
          </a:ln>
        </p:spPr>
      </p:cxnSp>
      <p:grpSp>
        <p:nvGrpSpPr>
          <p:cNvPr id="11" name="Group 10"/>
          <p:cNvGrpSpPr/>
          <p:nvPr/>
        </p:nvGrpSpPr>
        <p:grpSpPr>
          <a:xfrm>
            <a:off x="2451521" y="2206464"/>
            <a:ext cx="5045291" cy="4292781"/>
            <a:chOff x="2451521" y="2206464"/>
            <a:chExt cx="5045291" cy="4292781"/>
          </a:xfrm>
        </p:grpSpPr>
        <p:grpSp>
          <p:nvGrpSpPr>
            <p:cNvPr id="90" name="Google Shape;90;p15"/>
            <p:cNvGrpSpPr/>
            <p:nvPr/>
          </p:nvGrpSpPr>
          <p:grpSpPr>
            <a:xfrm>
              <a:off x="3622735" y="3789810"/>
              <a:ext cx="2781506" cy="2709435"/>
              <a:chOff x="2415353" y="2794457"/>
              <a:chExt cx="2274206" cy="2140817"/>
            </a:xfrm>
          </p:grpSpPr>
          <p:pic>
            <p:nvPicPr>
              <p:cNvPr id="91" name="Google Shape;91;p15"/>
              <p:cNvPicPr preferRelativeResize="0"/>
              <p:nvPr/>
            </p:nvPicPr>
            <p:blipFill rotWithShape="1">
              <a:blip r:embed="rId8">
                <a:alphaModFix/>
              </a:blip>
              <a:srcRect l="16177" r="36836"/>
              <a:stretch/>
            </p:blipFill>
            <p:spPr>
              <a:xfrm>
                <a:off x="2415353" y="2794457"/>
                <a:ext cx="2274206" cy="2140817"/>
              </a:xfrm>
              <a:prstGeom prst="rect">
                <a:avLst/>
              </a:prstGeom>
              <a:noFill/>
              <a:ln>
                <a:noFill/>
              </a:ln>
            </p:spPr>
          </p:pic>
          <p:pic>
            <p:nvPicPr>
              <p:cNvPr id="94" name="Google Shape;94;p15"/>
              <p:cNvPicPr preferRelativeResize="0"/>
              <p:nvPr/>
            </p:nvPicPr>
            <p:blipFill rotWithShape="1">
              <a:blip r:embed="rId12">
                <a:alphaModFix/>
              </a:blip>
              <a:srcRect b="52210"/>
              <a:stretch/>
            </p:blipFill>
            <p:spPr>
              <a:xfrm>
                <a:off x="2526845" y="4284653"/>
                <a:ext cx="1914522" cy="455213"/>
              </a:xfrm>
              <a:prstGeom prst="rect">
                <a:avLst/>
              </a:prstGeom>
              <a:noFill/>
              <a:ln>
                <a:noFill/>
              </a:ln>
            </p:spPr>
          </p:pic>
        </p:grpSp>
        <p:cxnSp>
          <p:nvCxnSpPr>
            <p:cNvPr id="42" name="Google Shape;101;p15"/>
            <p:cNvCxnSpPr/>
            <p:nvPr/>
          </p:nvCxnSpPr>
          <p:spPr>
            <a:xfrm>
              <a:off x="2451521" y="2206464"/>
              <a:ext cx="1002183" cy="2610664"/>
            </a:xfrm>
            <a:prstGeom prst="straightConnector1">
              <a:avLst/>
            </a:prstGeom>
            <a:noFill/>
            <a:ln w="19050" cap="flat" cmpd="sng">
              <a:solidFill>
                <a:srgbClr val="595959"/>
              </a:solidFill>
              <a:prstDash val="solid"/>
              <a:round/>
              <a:headEnd type="none" w="sm" len="sm"/>
              <a:tailEnd type="triangle" w="lg" len="lg"/>
            </a:ln>
          </p:spPr>
        </p:cxnSp>
        <p:cxnSp>
          <p:nvCxnSpPr>
            <p:cNvPr id="43" name="Google Shape;101;p15"/>
            <p:cNvCxnSpPr/>
            <p:nvPr/>
          </p:nvCxnSpPr>
          <p:spPr>
            <a:xfrm flipV="1">
              <a:off x="6376166" y="2383682"/>
              <a:ext cx="1120646" cy="2339302"/>
            </a:xfrm>
            <a:prstGeom prst="straightConnector1">
              <a:avLst/>
            </a:prstGeom>
            <a:noFill/>
            <a:ln w="19050" cap="flat" cmpd="sng">
              <a:solidFill>
                <a:srgbClr val="595959"/>
              </a:solidFill>
              <a:prstDash val="solid"/>
              <a:round/>
              <a:headEnd type="none" w="sm" len="sm"/>
              <a:tailEnd type="triangle" w="lg" len="lg"/>
            </a:ln>
          </p:spPr>
        </p:cxnSp>
      </p:grpSp>
    </p:spTree>
    <p:extLst>
      <p:ext uri="{BB962C8B-B14F-4D97-AF65-F5344CB8AC3E}">
        <p14:creationId xmlns:p14="http://schemas.microsoft.com/office/powerpoint/2010/main" val="351606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9" name="Google Shape;109;p16"/>
          <p:cNvSpPr txBox="1">
            <a:spLocks noGrp="1"/>
          </p:cNvSpPr>
          <p:nvPr>
            <p:ph type="title"/>
          </p:nvPr>
        </p:nvSpPr>
        <p:spPr>
          <a:xfrm>
            <a:off x="508000" y="113600"/>
            <a:ext cx="11360800" cy="763600"/>
          </a:xfrm>
          <a:prstGeom prst="rect">
            <a:avLst/>
          </a:prstGeom>
          <a:noFill/>
          <a:ln>
            <a:noFill/>
          </a:ln>
        </p:spPr>
        <p:txBody>
          <a:bodyPr spcFirstLastPara="1" vert="horz" wrap="square" lIns="121900" tIns="121900" rIns="121900" bIns="121900" rtlCol="0" anchor="t" anchorCtr="0">
            <a:noAutofit/>
          </a:bodyPr>
          <a:lstStyle/>
          <a:p>
            <a:r>
              <a:rPr lang="en" dirty="0" err="1">
                <a:solidFill>
                  <a:srgbClr val="33B067"/>
                </a:solidFill>
              </a:rPr>
              <a:t>Variational</a:t>
            </a:r>
            <a:r>
              <a:rPr lang="en" dirty="0">
                <a:solidFill>
                  <a:srgbClr val="33B067"/>
                </a:solidFill>
              </a:rPr>
              <a:t> Dropout </a:t>
            </a:r>
            <a:endParaRPr dirty="0">
              <a:solidFill>
                <a:srgbClr val="33B067"/>
              </a:solidFill>
            </a:endParaRPr>
          </a:p>
        </p:txBody>
      </p:sp>
      <p:sp>
        <p:nvSpPr>
          <p:cNvPr id="110" name="Google Shape;110;p16"/>
          <p:cNvSpPr txBox="1"/>
          <p:nvPr/>
        </p:nvSpPr>
        <p:spPr>
          <a:xfrm>
            <a:off x="0" y="6399990"/>
            <a:ext cx="12348400" cy="412400"/>
          </a:xfrm>
          <a:prstGeom prst="rect">
            <a:avLst/>
          </a:prstGeom>
          <a:noFill/>
          <a:ln>
            <a:noFill/>
          </a:ln>
        </p:spPr>
        <p:txBody>
          <a:bodyPr spcFirstLastPara="1" wrap="square" lIns="121900" tIns="121900" rIns="121900" bIns="121900" anchor="ctr" anchorCtr="0">
            <a:noAutofit/>
          </a:bodyPr>
          <a:lstStyle/>
          <a:p>
            <a:pPr>
              <a:buClr>
                <a:schemeClr val="dk1"/>
              </a:buClr>
            </a:pPr>
            <a:r>
              <a:rPr lang="en" sz="1867" dirty="0" err="1">
                <a:solidFill>
                  <a:schemeClr val="dk1"/>
                </a:solidFill>
                <a:latin typeface="Arial"/>
                <a:ea typeface="Arial"/>
                <a:cs typeface="Arial"/>
                <a:sym typeface="Arial"/>
              </a:rPr>
              <a:t>Diederik</a:t>
            </a:r>
            <a:r>
              <a:rPr lang="en" sz="1867" dirty="0">
                <a:solidFill>
                  <a:schemeClr val="dk1"/>
                </a:solidFill>
                <a:latin typeface="Arial"/>
                <a:ea typeface="Arial"/>
                <a:cs typeface="Arial"/>
                <a:sym typeface="Arial"/>
              </a:rPr>
              <a:t> </a:t>
            </a:r>
            <a:r>
              <a:rPr lang="en" sz="1867" dirty="0" err="1">
                <a:solidFill>
                  <a:srgbClr val="000000"/>
                </a:solidFill>
                <a:latin typeface="Arial"/>
                <a:ea typeface="Arial"/>
                <a:cs typeface="Arial"/>
                <a:sym typeface="Arial"/>
              </a:rPr>
              <a:t>Kingma</a:t>
            </a:r>
            <a:r>
              <a:rPr lang="en" sz="1867" dirty="0">
                <a:solidFill>
                  <a:srgbClr val="000000"/>
                </a:solidFill>
                <a:latin typeface="Arial"/>
                <a:ea typeface="Arial"/>
                <a:cs typeface="Arial"/>
                <a:sym typeface="Arial"/>
              </a:rPr>
              <a:t>, Tim </a:t>
            </a:r>
            <a:r>
              <a:rPr lang="en" sz="1867" dirty="0" err="1">
                <a:solidFill>
                  <a:srgbClr val="000000"/>
                </a:solidFill>
                <a:latin typeface="Arial"/>
                <a:ea typeface="Arial"/>
                <a:cs typeface="Arial"/>
                <a:sym typeface="Arial"/>
              </a:rPr>
              <a:t>Salimans</a:t>
            </a:r>
            <a:r>
              <a:rPr lang="en" sz="1867" dirty="0">
                <a:solidFill>
                  <a:srgbClr val="000000"/>
                </a:solidFill>
                <a:latin typeface="Arial"/>
                <a:ea typeface="Arial"/>
                <a:cs typeface="Arial"/>
                <a:sym typeface="Arial"/>
              </a:rPr>
              <a:t>, and Max Welling, </a:t>
            </a:r>
            <a:r>
              <a:rPr lang="en" sz="1867" dirty="0" err="1">
                <a:solidFill>
                  <a:srgbClr val="000000"/>
                </a:solidFill>
                <a:latin typeface="Arial"/>
                <a:ea typeface="Arial"/>
                <a:cs typeface="Arial"/>
                <a:sym typeface="Arial"/>
              </a:rPr>
              <a:t>Variational</a:t>
            </a:r>
            <a:r>
              <a:rPr lang="en" sz="1867" dirty="0">
                <a:solidFill>
                  <a:srgbClr val="000000"/>
                </a:solidFill>
                <a:latin typeface="Arial"/>
                <a:ea typeface="Arial"/>
                <a:cs typeface="Arial"/>
                <a:sym typeface="Arial"/>
              </a:rPr>
              <a:t> dropout and the local </a:t>
            </a:r>
            <a:r>
              <a:rPr lang="en" sz="1867" dirty="0" err="1">
                <a:solidFill>
                  <a:srgbClr val="000000"/>
                </a:solidFill>
                <a:latin typeface="Arial"/>
                <a:ea typeface="Arial"/>
                <a:cs typeface="Arial"/>
                <a:sym typeface="Arial"/>
              </a:rPr>
              <a:t>reparameterization</a:t>
            </a:r>
            <a:r>
              <a:rPr lang="en" sz="1867" dirty="0">
                <a:solidFill>
                  <a:srgbClr val="000000"/>
                </a:solidFill>
                <a:latin typeface="Arial"/>
                <a:ea typeface="Arial"/>
                <a:cs typeface="Arial"/>
                <a:sym typeface="Arial"/>
              </a:rPr>
              <a:t> trick</a:t>
            </a:r>
            <a:endParaRPr sz="2400" dirty="0"/>
          </a:p>
        </p:txBody>
      </p:sp>
      <p:sp>
        <p:nvSpPr>
          <p:cNvPr id="111" name="Google Shape;111;p16"/>
          <p:cNvSpPr txBox="1">
            <a:spLocks noGrp="1"/>
          </p:cNvSpPr>
          <p:nvPr>
            <p:ph type="sldNum" idx="12"/>
          </p:nvPr>
        </p:nvSpPr>
        <p:spPr>
          <a:xfrm>
            <a:off x="11457482" y="6300116"/>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26</a:t>
            </a:fld>
            <a:endParaRPr dirty="0"/>
          </a:p>
        </p:txBody>
      </p:sp>
      <p:pic>
        <p:nvPicPr>
          <p:cNvPr id="112" name="Google Shape;112;p16"/>
          <p:cNvPicPr preferRelativeResize="0"/>
          <p:nvPr/>
        </p:nvPicPr>
        <p:blipFill rotWithShape="1">
          <a:blip r:embed="rId3">
            <a:alphaModFix/>
          </a:blip>
          <a:srcRect/>
          <a:stretch/>
        </p:blipFill>
        <p:spPr>
          <a:xfrm>
            <a:off x="847499" y="3988066"/>
            <a:ext cx="4022064" cy="2398564"/>
          </a:xfrm>
          <a:prstGeom prst="rect">
            <a:avLst/>
          </a:prstGeom>
          <a:noFill/>
          <a:ln>
            <a:noFill/>
          </a:ln>
        </p:spPr>
      </p:pic>
      <p:sp>
        <p:nvSpPr>
          <p:cNvPr id="113" name="Google Shape;113;p16"/>
          <p:cNvSpPr txBox="1">
            <a:spLocks noGrp="1"/>
          </p:cNvSpPr>
          <p:nvPr>
            <p:ph type="body" idx="1"/>
          </p:nvPr>
        </p:nvSpPr>
        <p:spPr>
          <a:xfrm>
            <a:off x="53583" y="1612232"/>
            <a:ext cx="11840800" cy="1064800"/>
          </a:xfrm>
          <a:prstGeom prst="rect">
            <a:avLst/>
          </a:prstGeom>
          <a:noFill/>
          <a:ln>
            <a:noFill/>
          </a:ln>
        </p:spPr>
        <p:txBody>
          <a:bodyPr spcFirstLastPara="1" vert="horz" wrap="square" lIns="121900" tIns="121900" rIns="121900" bIns="121900" rtlCol="0" anchor="t" anchorCtr="0">
            <a:noAutofit/>
          </a:bodyPr>
          <a:lstStyle/>
          <a:p>
            <a:pPr indent="-304792"/>
            <a:r>
              <a:rPr lang="en"/>
              <a:t>Posterior distribution </a:t>
            </a:r>
            <a:endParaRPr/>
          </a:p>
        </p:txBody>
      </p:sp>
      <p:sp>
        <p:nvSpPr>
          <p:cNvPr id="120" name="Google Shape;120;p16"/>
          <p:cNvSpPr txBox="1"/>
          <p:nvPr/>
        </p:nvSpPr>
        <p:spPr>
          <a:xfrm>
            <a:off x="0" y="3184467"/>
            <a:ext cx="11948000" cy="1390400"/>
          </a:xfrm>
          <a:prstGeom prst="rect">
            <a:avLst/>
          </a:prstGeom>
          <a:noFill/>
          <a:ln>
            <a:noFill/>
          </a:ln>
        </p:spPr>
        <p:txBody>
          <a:bodyPr spcFirstLastPara="1" wrap="square" lIns="121900" tIns="121900" rIns="121900" bIns="121900" anchor="ctr" anchorCtr="0">
            <a:noAutofit/>
          </a:bodyPr>
          <a:lstStyle/>
          <a:p>
            <a:pPr marL="609585" indent="-457189">
              <a:lnSpc>
                <a:spcPct val="115000"/>
              </a:lnSpc>
              <a:buClr>
                <a:schemeClr val="dk2"/>
              </a:buClr>
            </a:pPr>
            <a:r>
              <a:rPr lang="en" sz="2400">
                <a:solidFill>
                  <a:schemeClr val="dk2"/>
                </a:solidFill>
                <a:latin typeface="Arial"/>
                <a:ea typeface="Arial"/>
                <a:cs typeface="Arial"/>
                <a:sym typeface="Arial"/>
              </a:rPr>
              <a:t>Prior distribution and the KL divergence term</a:t>
            </a:r>
            <a:endParaRPr sz="2400" dirty="0"/>
          </a:p>
        </p:txBody>
      </p:sp>
      <p:pic>
        <p:nvPicPr>
          <p:cNvPr id="121" name="Google Shape;121;p16"/>
          <p:cNvPicPr preferRelativeResize="0"/>
          <p:nvPr/>
        </p:nvPicPr>
        <p:blipFill rotWithShape="1">
          <a:blip r:embed="rId4">
            <a:alphaModFix/>
          </a:blip>
          <a:srcRect/>
          <a:stretch/>
        </p:blipFill>
        <p:spPr>
          <a:xfrm>
            <a:off x="1891637" y="2925217"/>
            <a:ext cx="1933780" cy="412400"/>
          </a:xfrm>
          <a:prstGeom prst="rect">
            <a:avLst/>
          </a:prstGeom>
          <a:noFill/>
          <a:ln>
            <a:noFill/>
          </a:ln>
        </p:spPr>
      </p:pic>
      <p:pic>
        <p:nvPicPr>
          <p:cNvPr id="128" name="Google Shape;128;p16"/>
          <p:cNvPicPr preferRelativeResize="0"/>
          <p:nvPr/>
        </p:nvPicPr>
        <p:blipFill rotWithShape="1">
          <a:blip r:embed="rId5">
            <a:alphaModFix/>
          </a:blip>
          <a:srcRect b="82415"/>
          <a:stretch/>
        </p:blipFill>
        <p:spPr>
          <a:xfrm>
            <a:off x="1220468" y="843897"/>
            <a:ext cx="9208265" cy="763600"/>
          </a:xfrm>
          <a:prstGeom prst="rect">
            <a:avLst/>
          </a:prstGeom>
          <a:noFill/>
          <a:ln>
            <a:noFill/>
          </a:ln>
        </p:spPr>
      </p:pic>
      <p:pic>
        <p:nvPicPr>
          <p:cNvPr id="132" name="Google Shape;132;p16"/>
          <p:cNvPicPr preferRelativeResize="0"/>
          <p:nvPr/>
        </p:nvPicPr>
        <p:blipFill rotWithShape="1">
          <a:blip r:embed="rId5">
            <a:alphaModFix/>
          </a:blip>
          <a:srcRect l="39881" t="33591" r="55621" b="60597"/>
          <a:stretch/>
        </p:blipFill>
        <p:spPr>
          <a:xfrm>
            <a:off x="599844" y="4815749"/>
            <a:ext cx="349067" cy="212700"/>
          </a:xfrm>
          <a:prstGeom prst="rect">
            <a:avLst/>
          </a:prstGeom>
          <a:noFill/>
          <a:ln>
            <a:noFill/>
          </a:ln>
        </p:spPr>
      </p:pic>
      <p:pic>
        <p:nvPicPr>
          <p:cNvPr id="133" name="Google Shape;133;p16"/>
          <p:cNvPicPr preferRelativeResize="0"/>
          <p:nvPr/>
        </p:nvPicPr>
        <p:blipFill rotWithShape="1">
          <a:blip r:embed="rId5">
            <a:alphaModFix/>
          </a:blip>
          <a:srcRect l="39881" t="33591" r="55621" b="60597"/>
          <a:stretch/>
        </p:blipFill>
        <p:spPr>
          <a:xfrm>
            <a:off x="2936633" y="6024684"/>
            <a:ext cx="349067" cy="87565"/>
          </a:xfrm>
          <a:prstGeom prst="rect">
            <a:avLst/>
          </a:prstGeom>
          <a:noFill/>
          <a:ln>
            <a:noFill/>
          </a:ln>
        </p:spPr>
      </p:pic>
      <p:pic>
        <p:nvPicPr>
          <p:cNvPr id="2" name="Picture 1"/>
          <p:cNvPicPr>
            <a:picLocks noChangeAspect="1"/>
          </p:cNvPicPr>
          <p:nvPr/>
        </p:nvPicPr>
        <p:blipFill>
          <a:blip r:embed="rId6"/>
          <a:stretch>
            <a:fillRect/>
          </a:stretch>
        </p:blipFill>
        <p:spPr>
          <a:xfrm>
            <a:off x="834471" y="2312028"/>
            <a:ext cx="4048112" cy="422779"/>
          </a:xfrm>
          <a:prstGeom prst="rect">
            <a:avLst/>
          </a:prstGeom>
        </p:spPr>
      </p:pic>
      <p:pic>
        <p:nvPicPr>
          <p:cNvPr id="4" name="Picture 3"/>
          <p:cNvPicPr>
            <a:picLocks noChangeAspect="1"/>
          </p:cNvPicPr>
          <p:nvPr/>
        </p:nvPicPr>
        <p:blipFill>
          <a:blip r:embed="rId7"/>
          <a:stretch>
            <a:fillRect/>
          </a:stretch>
        </p:blipFill>
        <p:spPr>
          <a:xfrm>
            <a:off x="6855684" y="2408666"/>
            <a:ext cx="4799506" cy="455211"/>
          </a:xfrm>
          <a:prstGeom prst="rect">
            <a:avLst/>
          </a:prstGeom>
        </p:spPr>
      </p:pic>
      <p:pic>
        <p:nvPicPr>
          <p:cNvPr id="5" name="Picture 4"/>
          <p:cNvPicPr>
            <a:picLocks noChangeAspect="1"/>
          </p:cNvPicPr>
          <p:nvPr/>
        </p:nvPicPr>
        <p:blipFill>
          <a:blip r:embed="rId8"/>
          <a:stretch>
            <a:fillRect/>
          </a:stretch>
        </p:blipFill>
        <p:spPr>
          <a:xfrm>
            <a:off x="6277233" y="4976742"/>
            <a:ext cx="5180249" cy="998222"/>
          </a:xfrm>
          <a:prstGeom prst="rect">
            <a:avLst/>
          </a:prstGeom>
        </p:spPr>
      </p:pic>
      <p:pic>
        <p:nvPicPr>
          <p:cNvPr id="6" name="Picture 5"/>
          <p:cNvPicPr>
            <a:picLocks noChangeAspect="1"/>
          </p:cNvPicPr>
          <p:nvPr/>
        </p:nvPicPr>
        <p:blipFill>
          <a:blip r:embed="rId9"/>
          <a:stretch>
            <a:fillRect/>
          </a:stretch>
        </p:blipFill>
        <p:spPr>
          <a:xfrm>
            <a:off x="8011008" y="3663537"/>
            <a:ext cx="1969873" cy="745357"/>
          </a:xfrm>
          <a:prstGeom prst="rect">
            <a:avLst/>
          </a:prstGeom>
        </p:spPr>
      </p:pic>
    </p:spTree>
    <p:extLst>
      <p:ext uri="{BB962C8B-B14F-4D97-AF65-F5344CB8AC3E}">
        <p14:creationId xmlns:p14="http://schemas.microsoft.com/office/powerpoint/2010/main" val="5405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Shape 65"/>
          <p:cNvSpPr txBox="1">
            <a:spLocks noGrp="1"/>
          </p:cNvSpPr>
          <p:nvPr>
            <p:ph type="title"/>
          </p:nvPr>
        </p:nvSpPr>
        <p:spPr>
          <a:xfrm>
            <a:off x="0" y="0"/>
            <a:ext cx="11360800" cy="763600"/>
          </a:xfrm>
          <a:prstGeom prst="rect">
            <a:avLst/>
          </a:prstGeom>
        </p:spPr>
        <p:txBody>
          <a:bodyPr spcFirstLastPara="1" vert="horz" wrap="square" lIns="121900" tIns="121900" rIns="121900" bIns="121900" rtlCol="0" anchor="t" anchorCtr="0">
            <a:noAutofit/>
          </a:bodyPr>
          <a:lstStyle/>
          <a:p>
            <a:pPr lvl="0"/>
            <a:r>
              <a:rPr lang="en-US" dirty="0" smtClean="0">
                <a:solidFill>
                  <a:srgbClr val="33B067"/>
                </a:solidFill>
              </a:rPr>
              <a:t>What will happen?</a:t>
            </a:r>
            <a:endParaRPr dirty="0">
              <a:solidFill>
                <a:srgbClr val="33B067"/>
              </a:solidFill>
            </a:endParaRPr>
          </a:p>
        </p:txBody>
      </p:sp>
      <p:sp>
        <p:nvSpPr>
          <p:cNvPr id="66" name="Shape 6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27</a:t>
            </a:fld>
            <a:endParaRPr/>
          </a:p>
        </p:txBody>
      </p:sp>
      <p:pic>
        <p:nvPicPr>
          <p:cNvPr id="5" name="Shape 124"/>
          <p:cNvPicPr preferRelativeResize="0"/>
          <p:nvPr/>
        </p:nvPicPr>
        <p:blipFill>
          <a:blip r:embed="rId3">
            <a:alphaModFix/>
          </a:blip>
          <a:stretch>
            <a:fillRect/>
          </a:stretch>
        </p:blipFill>
        <p:spPr>
          <a:xfrm>
            <a:off x="2100648" y="939114"/>
            <a:ext cx="7877185" cy="5629787"/>
          </a:xfrm>
          <a:prstGeom prst="rect">
            <a:avLst/>
          </a:prstGeom>
          <a:noFill/>
          <a:ln>
            <a:noFill/>
          </a:ln>
        </p:spPr>
      </p:pic>
      <p:cxnSp>
        <p:nvCxnSpPr>
          <p:cNvPr id="7" name="Shape 115"/>
          <p:cNvCxnSpPr/>
          <p:nvPr/>
        </p:nvCxnSpPr>
        <p:spPr>
          <a:xfrm flipH="1" flipV="1">
            <a:off x="6448317" y="1798668"/>
            <a:ext cx="3407271" cy="523840"/>
          </a:xfrm>
          <a:prstGeom prst="straightConnector1">
            <a:avLst/>
          </a:prstGeom>
          <a:noFill/>
          <a:ln w="28575" cap="flat" cmpd="sng">
            <a:solidFill>
              <a:schemeClr val="dk2"/>
            </a:solidFill>
            <a:prstDash val="solid"/>
            <a:round/>
            <a:headEnd type="none" w="med" len="med"/>
            <a:tailEnd type="stealth" w="med" len="med"/>
          </a:ln>
        </p:spPr>
      </p:cxnSp>
      <p:sp>
        <p:nvSpPr>
          <p:cNvPr id="2" name="TextBox 1"/>
          <p:cNvSpPr txBox="1"/>
          <p:nvPr/>
        </p:nvSpPr>
        <p:spPr>
          <a:xfrm>
            <a:off x="5528587" y="763600"/>
            <a:ext cx="1021305" cy="369332"/>
          </a:xfrm>
          <a:prstGeom prst="rect">
            <a:avLst/>
          </a:prstGeom>
          <a:noFill/>
        </p:spPr>
        <p:txBody>
          <a:bodyPr wrap="none" rtlCol="0">
            <a:spAutoFit/>
          </a:bodyPr>
          <a:lstStyle/>
          <a:p>
            <a:r>
              <a:rPr lang="en-US" dirty="0" smtClean="0"/>
              <a:t>CIFAR-10</a:t>
            </a:r>
            <a:endParaRPr lang="en-US" dirty="0"/>
          </a:p>
        </p:txBody>
      </p:sp>
      <p:sp>
        <p:nvSpPr>
          <p:cNvPr id="9" name="Прямоугольник 4"/>
          <p:cNvSpPr/>
          <p:nvPr/>
        </p:nvSpPr>
        <p:spPr>
          <a:xfrm>
            <a:off x="5528587" y="1132932"/>
            <a:ext cx="4449246" cy="464156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0" dirty="0"/>
              <a:t>?</a:t>
            </a:r>
            <a:endParaRPr lang="ru-RU" sz="15000" dirty="0"/>
          </a:p>
        </p:txBody>
      </p:sp>
    </p:spTree>
    <p:extLst>
      <p:ext uri="{BB962C8B-B14F-4D97-AF65-F5344CB8AC3E}">
        <p14:creationId xmlns:p14="http://schemas.microsoft.com/office/powerpoint/2010/main" val="14389465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Shape 65"/>
          <p:cNvSpPr txBox="1">
            <a:spLocks noGrp="1"/>
          </p:cNvSpPr>
          <p:nvPr>
            <p:ph type="title"/>
          </p:nvPr>
        </p:nvSpPr>
        <p:spPr>
          <a:xfrm>
            <a:off x="0" y="0"/>
            <a:ext cx="11360800" cy="763600"/>
          </a:xfrm>
          <a:prstGeom prst="rect">
            <a:avLst/>
          </a:prstGeom>
        </p:spPr>
        <p:txBody>
          <a:bodyPr spcFirstLastPara="1" vert="horz" wrap="square" lIns="121900" tIns="121900" rIns="121900" bIns="121900" rtlCol="0" anchor="t" anchorCtr="0">
            <a:noAutofit/>
          </a:bodyPr>
          <a:lstStyle/>
          <a:p>
            <a:pPr lvl="0"/>
            <a:r>
              <a:rPr lang="en-US" dirty="0" smtClean="0">
                <a:solidFill>
                  <a:srgbClr val="33B067"/>
                </a:solidFill>
              </a:rPr>
              <a:t>Something </a:t>
            </a:r>
            <a:r>
              <a:rPr lang="en-US" dirty="0" smtClean="0">
                <a:solidFill>
                  <a:srgbClr val="33B067"/>
                </a:solidFill>
              </a:rPr>
              <a:t>weird </a:t>
            </a:r>
            <a:r>
              <a:rPr lang="en-US" dirty="0" smtClean="0">
                <a:solidFill>
                  <a:srgbClr val="33B067"/>
                </a:solidFill>
              </a:rPr>
              <a:t>is happening</a:t>
            </a:r>
            <a:endParaRPr dirty="0">
              <a:solidFill>
                <a:srgbClr val="33B067"/>
              </a:solidFill>
            </a:endParaRPr>
          </a:p>
        </p:txBody>
      </p:sp>
      <p:sp>
        <p:nvSpPr>
          <p:cNvPr id="66" name="Shape 6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28</a:t>
            </a:fld>
            <a:endParaRPr/>
          </a:p>
        </p:txBody>
      </p:sp>
      <p:pic>
        <p:nvPicPr>
          <p:cNvPr id="5" name="Shape 124"/>
          <p:cNvPicPr preferRelativeResize="0"/>
          <p:nvPr/>
        </p:nvPicPr>
        <p:blipFill>
          <a:blip r:embed="rId3">
            <a:alphaModFix/>
          </a:blip>
          <a:stretch>
            <a:fillRect/>
          </a:stretch>
        </p:blipFill>
        <p:spPr>
          <a:xfrm>
            <a:off x="2100648" y="939114"/>
            <a:ext cx="7877185" cy="5629787"/>
          </a:xfrm>
          <a:prstGeom prst="rect">
            <a:avLst/>
          </a:prstGeom>
          <a:noFill/>
          <a:ln>
            <a:noFill/>
          </a:ln>
        </p:spPr>
      </p:pic>
      <p:cxnSp>
        <p:nvCxnSpPr>
          <p:cNvPr id="7" name="Shape 115"/>
          <p:cNvCxnSpPr/>
          <p:nvPr/>
        </p:nvCxnSpPr>
        <p:spPr>
          <a:xfrm flipH="1" flipV="1">
            <a:off x="6448317" y="1798668"/>
            <a:ext cx="3407271" cy="523840"/>
          </a:xfrm>
          <a:prstGeom prst="straightConnector1">
            <a:avLst/>
          </a:prstGeom>
          <a:noFill/>
          <a:ln w="28575" cap="flat" cmpd="sng">
            <a:solidFill>
              <a:schemeClr val="dk2"/>
            </a:solidFill>
            <a:prstDash val="solid"/>
            <a:round/>
            <a:headEnd type="none" w="med" len="med"/>
            <a:tailEnd type="stealth" w="med" len="med"/>
          </a:ln>
        </p:spPr>
      </p:cxnSp>
      <mc:AlternateContent xmlns:mc="http://schemas.openxmlformats.org/markup-compatibility/2006" xmlns:a14="http://schemas.microsoft.com/office/drawing/2010/main">
        <mc:Choice Requires="a14">
          <p:sp>
            <p:nvSpPr>
              <p:cNvPr id="8" name="Shape 116"/>
              <p:cNvSpPr txBox="1">
                <a:spLocks noGrp="1"/>
              </p:cNvSpPr>
              <p:nvPr>
                <p:ph type="body" idx="1"/>
              </p:nvPr>
            </p:nvSpPr>
            <p:spPr>
              <a:xfrm>
                <a:off x="9231917" y="2070625"/>
                <a:ext cx="2874800" cy="631200"/>
              </a:xfrm>
              <a:prstGeom prst="rect">
                <a:avLst/>
              </a:prstGeom>
            </p:spPr>
            <p:txBody>
              <a:bodyPr spcFirstLastPara="1" vert="horz" wrap="square" lIns="121900" tIns="121900" rIns="121900" bIns="121900" rtlCol="0" anchor="t" anchorCtr="0">
                <a:noAutofit/>
              </a:bodyPr>
              <a:lstStyle/>
              <a:p>
                <a:pPr marL="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&gt;</m:t>
                      </m:r>
                      <m:sSup>
                        <m:sSupPr>
                          <m:ctrlPr>
                            <a:rPr lang="en-US" b="0" i="1" smtClean="0">
                              <a:latin typeface="Cambria Math"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m:oMathPara>
                </a14:m>
                <a:endParaRPr baseline="30000" dirty="0"/>
              </a:p>
            </p:txBody>
          </p:sp>
        </mc:Choice>
        <mc:Fallback xmlns="">
          <p:sp>
            <p:nvSpPr>
              <p:cNvPr id="8" name="Shape 116"/>
              <p:cNvSpPr txBox="1">
                <a:spLocks noGrp="1" noRot="1" noChangeAspect="1" noMove="1" noResize="1" noEditPoints="1" noAdjustHandles="1" noChangeArrowheads="1" noChangeShapeType="1" noTextEdit="1"/>
              </p:cNvSpPr>
              <p:nvPr>
                <p:ph type="body" idx="1"/>
              </p:nvPr>
            </p:nvSpPr>
            <p:spPr>
              <a:xfrm>
                <a:off x="6923938" y="1552969"/>
                <a:ext cx="2156100" cy="473400"/>
              </a:xfrm>
              <a:prstGeom prst="rect">
                <a:avLst/>
              </a:prstGeom>
              <a:blipFill rotWithShape="0">
                <a:blip r:embed="rId4"/>
                <a:stretch>
                  <a:fillRect/>
                </a:stretch>
              </a:blipFill>
            </p:spPr>
            <p:txBody>
              <a:bodyPr/>
              <a:lstStyle/>
              <a:p>
                <a:r>
                  <a:rPr lang="en-US">
                    <a:noFill/>
                  </a:rPr>
                  <a:t> </a:t>
                </a:r>
              </a:p>
            </p:txBody>
          </p:sp>
        </mc:Fallback>
      </mc:AlternateContent>
      <p:sp>
        <p:nvSpPr>
          <p:cNvPr id="2" name="TextBox 1"/>
          <p:cNvSpPr txBox="1"/>
          <p:nvPr/>
        </p:nvSpPr>
        <p:spPr>
          <a:xfrm>
            <a:off x="5528587" y="763600"/>
            <a:ext cx="1021305" cy="369332"/>
          </a:xfrm>
          <a:prstGeom prst="rect">
            <a:avLst/>
          </a:prstGeom>
          <a:noFill/>
        </p:spPr>
        <p:txBody>
          <a:bodyPr wrap="none" rtlCol="0">
            <a:spAutoFit/>
          </a:bodyPr>
          <a:lstStyle/>
          <a:p>
            <a:r>
              <a:rPr lang="en-US" dirty="0" smtClean="0"/>
              <a:t>CIFAR-10</a:t>
            </a:r>
            <a:endParaRPr lang="en-US" dirty="0"/>
          </a:p>
        </p:txBody>
      </p:sp>
    </p:spTree>
    <p:extLst>
      <p:ext uri="{BB962C8B-B14F-4D97-AF65-F5344CB8AC3E}">
        <p14:creationId xmlns:p14="http://schemas.microsoft.com/office/powerpoint/2010/main" val="666887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err="1">
                <a:solidFill>
                  <a:srgbClr val="33B067"/>
                </a:solidFill>
              </a:rPr>
              <a:t>Variational</a:t>
            </a:r>
            <a:r>
              <a:rPr lang="en" dirty="0">
                <a:solidFill>
                  <a:srgbClr val="33B067"/>
                </a:solidFill>
              </a:rPr>
              <a:t> dropout </a:t>
            </a:r>
            <a:r>
              <a:rPr lang="en-US" dirty="0" smtClean="0">
                <a:solidFill>
                  <a:srgbClr val="33B067"/>
                </a:solidFill>
              </a:rPr>
              <a:t>converges to a</a:t>
            </a:r>
            <a:r>
              <a:rPr lang="en" dirty="0" smtClean="0">
                <a:solidFill>
                  <a:srgbClr val="33B067"/>
                </a:solidFill>
              </a:rPr>
              <a:t> </a:t>
            </a:r>
            <a:r>
              <a:rPr lang="en" dirty="0" err="1">
                <a:solidFill>
                  <a:srgbClr val="33B067"/>
                </a:solidFill>
              </a:rPr>
              <a:t>vari</a:t>
            </a:r>
            <a:r>
              <a:rPr lang="en-US" dirty="0">
                <a:solidFill>
                  <a:srgbClr val="33B067"/>
                </a:solidFill>
              </a:rPr>
              <a:t>a</a:t>
            </a:r>
            <a:r>
              <a:rPr lang="en" dirty="0" err="1">
                <a:solidFill>
                  <a:srgbClr val="33B067"/>
                </a:solidFill>
              </a:rPr>
              <a:t>nce</a:t>
            </a:r>
            <a:r>
              <a:rPr lang="en" dirty="0">
                <a:solidFill>
                  <a:srgbClr val="33B067"/>
                </a:solidFill>
              </a:rPr>
              <a:t> network</a:t>
            </a:r>
            <a:endParaRPr lang="en-US" dirty="0">
              <a:solidFill>
                <a:srgbClr val="33B067"/>
              </a:solidFill>
            </a:endParaRPr>
          </a:p>
        </p:txBody>
      </p:sp>
      <p:sp>
        <p:nvSpPr>
          <p:cNvPr id="3" name="Text Placeholder 2"/>
          <p:cNvSpPr>
            <a:spLocks noGrp="1"/>
          </p:cNvSpPr>
          <p:nvPr>
            <p:ph type="body" idx="1"/>
          </p:nvPr>
        </p:nvSpPr>
        <p:spPr>
          <a:xfrm>
            <a:off x="415600" y="1536633"/>
            <a:ext cx="11360800" cy="275116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Let’s take a look at alpha</a:t>
            </a:r>
          </a:p>
          <a:p>
            <a:pPr marL="0" marR="0" lvl="0" indent="0" defTabSz="914400" eaLnBrk="1" fontAlgn="auto" latinLnBrk="0" hangingPunct="1">
              <a:lnSpc>
                <a:spcPct val="100000"/>
              </a:lnSpc>
              <a:spcBef>
                <a:spcPts val="0"/>
              </a:spcBef>
              <a:spcAft>
                <a:spcPts val="0"/>
              </a:spcAft>
              <a:buClrTx/>
              <a:buSzTx/>
              <a:buFontTx/>
              <a:buNone/>
              <a:tabLst/>
              <a:defRPr/>
            </a:pPr>
            <a:endParaRPr lang="ru-RU" dirty="0" smtClean="0"/>
          </a:p>
          <a:p>
            <a:pPr marL="0" marR="0" lvl="0" indent="0" defTabSz="914400" eaLnBrk="1" fontAlgn="auto" latinLnBrk="0" hangingPunct="1">
              <a:lnSpc>
                <a:spcPct val="100000"/>
              </a:lnSpc>
              <a:spcBef>
                <a:spcPts val="0"/>
              </a:spcBef>
              <a:spcAft>
                <a:spcPts val="0"/>
              </a:spcAft>
              <a:buClrTx/>
              <a:buSzTx/>
              <a:buFontTx/>
              <a:buNone/>
              <a:tabLst/>
              <a:defRPr/>
            </a:pPr>
            <a:endParaRPr lang="ru-RU" dirty="0"/>
          </a:p>
          <a:p>
            <a:pPr marL="0" marR="0" lvl="0" indent="0" defTabSz="914400" eaLnBrk="1" fontAlgn="auto" latinLnBrk="0" hangingPunct="1">
              <a:lnSpc>
                <a:spcPct val="100000"/>
              </a:lnSpc>
              <a:spcBef>
                <a:spcPts val="0"/>
              </a:spcBef>
              <a:spcAft>
                <a:spcPts val="0"/>
              </a:spcAft>
              <a:buClrTx/>
              <a:buSzTx/>
              <a:buFontTx/>
              <a:buNone/>
              <a:tabLst/>
              <a:defRPr/>
            </a:pPr>
            <a:endParaRPr lang="ru-RU" dirty="0" smtClean="0"/>
          </a:p>
          <a:p>
            <a:pPr marL="0" marR="0" lvl="0" indent="0" defTabSz="914400" eaLnBrk="1" fontAlgn="auto" latinLnBrk="0" hangingPunct="1">
              <a:lnSpc>
                <a:spcPct val="100000"/>
              </a:lnSpc>
              <a:spcBef>
                <a:spcPts val="0"/>
              </a:spcBef>
              <a:spcAft>
                <a:spcPts val="0"/>
              </a:spcAft>
              <a:buClrTx/>
              <a:buSzTx/>
              <a:buFontTx/>
              <a:buNone/>
              <a:tabLst/>
              <a:defRPr/>
            </a:pPr>
            <a:endParaRPr lang="ru-RU" dirty="0" smtClean="0"/>
          </a:p>
          <a:p>
            <a:pPr marL="342900" indent="-342900">
              <a:lnSpc>
                <a:spcPct val="100000"/>
              </a:lnSpc>
              <a:buClrTx/>
              <a:buSzTx/>
            </a:pPr>
            <a:r>
              <a:rPr lang="en-US" dirty="0" smtClean="0"/>
              <a:t>We have almost zero Signal-to-Noise Ratio (SNR)</a:t>
            </a:r>
          </a:p>
          <a:p>
            <a:pPr marL="342900" indent="-342900">
              <a:lnSpc>
                <a:spcPct val="100000"/>
              </a:lnSpc>
              <a:buClrTx/>
              <a:buSzTx/>
            </a:pPr>
            <a:r>
              <a:rPr lang="en-US" dirty="0" smtClean="0"/>
              <a:t>Means are negligible compared to variances</a:t>
            </a:r>
            <a:endParaRPr lang="ru-RU" dirty="0"/>
          </a:p>
        </p:txBody>
      </p:sp>
      <p:pic>
        <p:nvPicPr>
          <p:cNvPr id="4" name="Picture 3"/>
          <p:cNvPicPr>
            <a:picLocks noChangeAspect="1"/>
          </p:cNvPicPr>
          <p:nvPr/>
        </p:nvPicPr>
        <p:blipFill>
          <a:blip r:embed="rId3"/>
          <a:stretch>
            <a:fillRect/>
          </a:stretch>
        </p:blipFill>
        <p:spPr>
          <a:xfrm>
            <a:off x="4152524" y="1597741"/>
            <a:ext cx="1632292" cy="460647"/>
          </a:xfrm>
          <a:prstGeom prst="rect">
            <a:avLst/>
          </a:prstGeom>
        </p:spPr>
      </p:pic>
      <p:pic>
        <p:nvPicPr>
          <p:cNvPr id="7" name="Picture 6"/>
          <p:cNvPicPr>
            <a:picLocks noChangeAspect="1"/>
          </p:cNvPicPr>
          <p:nvPr/>
        </p:nvPicPr>
        <p:blipFill>
          <a:blip r:embed="rId4"/>
          <a:stretch>
            <a:fillRect/>
          </a:stretch>
        </p:blipFill>
        <p:spPr>
          <a:xfrm>
            <a:off x="1522113" y="2192153"/>
            <a:ext cx="4102854" cy="1080273"/>
          </a:xfrm>
          <a:prstGeom prst="rect">
            <a:avLst/>
          </a:prstGeom>
        </p:spPr>
      </p:pic>
      <p:pic>
        <p:nvPicPr>
          <p:cNvPr id="9" name="Picture 8"/>
          <p:cNvPicPr>
            <a:picLocks noChangeAspect="1"/>
          </p:cNvPicPr>
          <p:nvPr/>
        </p:nvPicPr>
        <p:blipFill>
          <a:blip r:embed="rId5"/>
          <a:stretch>
            <a:fillRect/>
          </a:stretch>
        </p:blipFill>
        <p:spPr>
          <a:xfrm>
            <a:off x="1522113" y="5421742"/>
            <a:ext cx="9123062" cy="941940"/>
          </a:xfrm>
          <a:prstGeom prst="rect">
            <a:avLst/>
          </a:prstGeom>
        </p:spPr>
      </p:pic>
      <p:sp>
        <p:nvSpPr>
          <p:cNvPr id="10" name="Text Placeholder 2"/>
          <p:cNvSpPr txBox="1">
            <a:spLocks/>
          </p:cNvSpPr>
          <p:nvPr/>
        </p:nvSpPr>
        <p:spPr>
          <a:xfrm>
            <a:off x="415600" y="4840392"/>
            <a:ext cx="4387059" cy="581350"/>
          </a:xfrm>
          <a:prstGeom prst="rect">
            <a:avLst/>
          </a:prstGeom>
          <a:noFill/>
          <a:ln>
            <a:noFill/>
          </a:ln>
        </p:spPr>
        <p:txBody>
          <a:bodyPr spcFirstLastPara="1" vert="horz" wrap="square" lIns="91425" tIns="91425" rIns="91425" bIns="91425" rtlCol="0" anchor="t" anchorCtr="0">
            <a:normAutofit/>
          </a:bodyPr>
          <a:lstStyle>
            <a:lvl1pPr marL="609585" marR="0" lvl="0" indent="-457189" algn="l" defTabSz="914400" rtl="0" eaLnBrk="1" latinLnBrk="0" hangingPunct="1">
              <a:lnSpc>
                <a:spcPct val="115000"/>
              </a:lnSpc>
              <a:spcBef>
                <a:spcPts val="0"/>
              </a:spcBef>
              <a:spcAft>
                <a:spcPts val="0"/>
              </a:spcAft>
              <a:buClr>
                <a:schemeClr val="dk2"/>
              </a:buClr>
              <a:buSzPts val="1800"/>
              <a:buFont typeface="Arial"/>
              <a:buChar char="●"/>
              <a:defRPr sz="2400" b="0" i="0" u="none" strike="noStrike" kern="1200" cap="none">
                <a:solidFill>
                  <a:schemeClr val="dk2"/>
                </a:solidFill>
                <a:latin typeface="Arial"/>
                <a:ea typeface="Arial"/>
                <a:cs typeface="Arial"/>
                <a:sym typeface="Arial"/>
              </a:defRPr>
            </a:lvl1pPr>
            <a:lvl2pPr marL="1219170" marR="0" lvl="1" indent="-423323" algn="l" defTabSz="914400" rtl="0" eaLnBrk="1" latinLnBrk="0" hangingPunct="1">
              <a:lnSpc>
                <a:spcPct val="115000"/>
              </a:lnSpc>
              <a:spcBef>
                <a:spcPts val="2133"/>
              </a:spcBef>
              <a:spcAft>
                <a:spcPts val="0"/>
              </a:spcAft>
              <a:buClr>
                <a:schemeClr val="dk2"/>
              </a:buClr>
              <a:buSzPts val="1400"/>
              <a:buFont typeface="Arial"/>
              <a:buChar char="○"/>
              <a:defRPr sz="1867" b="0" i="0" u="none" strike="noStrike" kern="1200" cap="none">
                <a:solidFill>
                  <a:schemeClr val="dk2"/>
                </a:solidFill>
                <a:latin typeface="Arial"/>
                <a:ea typeface="Arial"/>
                <a:cs typeface="Arial"/>
                <a:sym typeface="Arial"/>
              </a:defRPr>
            </a:lvl2pPr>
            <a:lvl3pPr marL="1828754" marR="0" lvl="2" indent="-423323" algn="l" defTabSz="914400" rtl="0" eaLnBrk="1" latinLnBrk="0" hangingPunct="1">
              <a:lnSpc>
                <a:spcPct val="115000"/>
              </a:lnSpc>
              <a:spcBef>
                <a:spcPts val="2133"/>
              </a:spcBef>
              <a:spcAft>
                <a:spcPts val="0"/>
              </a:spcAft>
              <a:buClr>
                <a:schemeClr val="dk2"/>
              </a:buClr>
              <a:buSzPts val="1400"/>
              <a:buFont typeface="Arial"/>
              <a:buChar char="■"/>
              <a:defRPr sz="1867" b="0" i="0" u="none" strike="noStrike" kern="1200" cap="none">
                <a:solidFill>
                  <a:schemeClr val="dk2"/>
                </a:solidFill>
                <a:latin typeface="Arial"/>
                <a:ea typeface="Arial"/>
                <a:cs typeface="Arial"/>
                <a:sym typeface="Arial"/>
              </a:defRPr>
            </a:lvl3pPr>
            <a:lvl4pPr marL="2438339" marR="0" lvl="3" indent="-423323" algn="l" defTabSz="914400" rtl="0" eaLnBrk="1" latinLnBrk="0" hangingPunct="1">
              <a:lnSpc>
                <a:spcPct val="115000"/>
              </a:lnSpc>
              <a:spcBef>
                <a:spcPts val="2133"/>
              </a:spcBef>
              <a:spcAft>
                <a:spcPts val="0"/>
              </a:spcAft>
              <a:buClr>
                <a:schemeClr val="dk2"/>
              </a:buClr>
              <a:buSzPts val="1400"/>
              <a:buFont typeface="Arial"/>
              <a:buChar char="●"/>
              <a:defRPr sz="1867" b="0" i="0" u="none" strike="noStrike" kern="1200" cap="none">
                <a:solidFill>
                  <a:schemeClr val="dk2"/>
                </a:solidFill>
                <a:latin typeface="Arial"/>
                <a:ea typeface="Arial"/>
                <a:cs typeface="Arial"/>
                <a:sym typeface="Arial"/>
              </a:defRPr>
            </a:lvl4pPr>
            <a:lvl5pPr marL="3047924" marR="0" lvl="4" indent="-423323" algn="l" defTabSz="914400" rtl="0" eaLnBrk="1" latinLnBrk="0" hangingPunct="1">
              <a:lnSpc>
                <a:spcPct val="115000"/>
              </a:lnSpc>
              <a:spcBef>
                <a:spcPts val="2133"/>
              </a:spcBef>
              <a:spcAft>
                <a:spcPts val="0"/>
              </a:spcAft>
              <a:buClr>
                <a:schemeClr val="dk2"/>
              </a:buClr>
              <a:buSzPts val="1400"/>
              <a:buFont typeface="Arial"/>
              <a:buChar char="○"/>
              <a:defRPr sz="1867" b="0" i="0" u="none" strike="noStrike" kern="1200" cap="none">
                <a:solidFill>
                  <a:schemeClr val="dk2"/>
                </a:solidFill>
                <a:latin typeface="Arial"/>
                <a:ea typeface="Arial"/>
                <a:cs typeface="Arial"/>
                <a:sym typeface="Arial"/>
              </a:defRPr>
            </a:lvl5pPr>
            <a:lvl6pPr marL="3657509" marR="0" lvl="5" indent="-423323" algn="l" defTabSz="914400" rtl="0" eaLnBrk="1" latinLnBrk="0" hangingPunct="1">
              <a:lnSpc>
                <a:spcPct val="115000"/>
              </a:lnSpc>
              <a:spcBef>
                <a:spcPts val="2133"/>
              </a:spcBef>
              <a:spcAft>
                <a:spcPts val="0"/>
              </a:spcAft>
              <a:buClr>
                <a:schemeClr val="dk2"/>
              </a:buClr>
              <a:buSzPts val="1400"/>
              <a:buFont typeface="Arial"/>
              <a:buChar char="■"/>
              <a:defRPr sz="1867" b="0" i="0" u="none" strike="noStrike" kern="1200" cap="none">
                <a:solidFill>
                  <a:schemeClr val="dk2"/>
                </a:solidFill>
                <a:latin typeface="Arial"/>
                <a:ea typeface="Arial"/>
                <a:cs typeface="Arial"/>
                <a:sym typeface="Arial"/>
              </a:defRPr>
            </a:lvl6pPr>
            <a:lvl7pPr marL="4267093" marR="0" lvl="6" indent="-423323" algn="l" defTabSz="914400" rtl="0" eaLnBrk="1" latinLnBrk="0" hangingPunct="1">
              <a:lnSpc>
                <a:spcPct val="115000"/>
              </a:lnSpc>
              <a:spcBef>
                <a:spcPts val="2133"/>
              </a:spcBef>
              <a:spcAft>
                <a:spcPts val="0"/>
              </a:spcAft>
              <a:buClr>
                <a:schemeClr val="dk2"/>
              </a:buClr>
              <a:buSzPts val="1400"/>
              <a:buFont typeface="Arial"/>
              <a:buChar char="●"/>
              <a:defRPr sz="1867" b="0" i="0" u="none" strike="noStrike" kern="1200" cap="none">
                <a:solidFill>
                  <a:schemeClr val="dk2"/>
                </a:solidFill>
                <a:latin typeface="Arial"/>
                <a:ea typeface="Arial"/>
                <a:cs typeface="Arial"/>
                <a:sym typeface="Arial"/>
              </a:defRPr>
            </a:lvl7pPr>
            <a:lvl8pPr marL="4876678" marR="0" lvl="7" indent="-423323" algn="l" defTabSz="914400" rtl="0" eaLnBrk="1" latinLnBrk="0" hangingPunct="1">
              <a:lnSpc>
                <a:spcPct val="115000"/>
              </a:lnSpc>
              <a:spcBef>
                <a:spcPts val="2133"/>
              </a:spcBef>
              <a:spcAft>
                <a:spcPts val="0"/>
              </a:spcAft>
              <a:buClr>
                <a:schemeClr val="dk2"/>
              </a:buClr>
              <a:buSzPts val="1400"/>
              <a:buFont typeface="Arial"/>
              <a:buChar char="○"/>
              <a:defRPr sz="1867" b="0" i="0" u="none" strike="noStrike" kern="1200" cap="none">
                <a:solidFill>
                  <a:schemeClr val="dk2"/>
                </a:solidFill>
                <a:latin typeface="Arial"/>
                <a:ea typeface="Arial"/>
                <a:cs typeface="Arial"/>
                <a:sym typeface="Arial"/>
              </a:defRPr>
            </a:lvl8pPr>
            <a:lvl9pPr marL="5486263" marR="0" lvl="8" indent="-423323" algn="l" defTabSz="914400" rtl="0" eaLnBrk="1" latinLnBrk="0" hangingPunct="1">
              <a:lnSpc>
                <a:spcPct val="115000"/>
              </a:lnSpc>
              <a:spcBef>
                <a:spcPts val="2133"/>
              </a:spcBef>
              <a:spcAft>
                <a:spcPts val="2133"/>
              </a:spcAft>
              <a:buClr>
                <a:schemeClr val="dk2"/>
              </a:buClr>
              <a:buSzPts val="1400"/>
              <a:buFont typeface="Arial"/>
              <a:buChar char="■"/>
              <a:defRPr sz="1867" b="0" i="0" u="none" strike="noStrike" kern="1200" cap="none">
                <a:solidFill>
                  <a:schemeClr val="dk2"/>
                </a:solidFill>
                <a:latin typeface="Arial"/>
                <a:ea typeface="Arial"/>
                <a:cs typeface="Arial"/>
                <a:sym typeface="Arial"/>
              </a:defRPr>
            </a:lvl9pPr>
          </a:lstStyle>
          <a:p>
            <a:pPr marL="0" indent="0">
              <a:lnSpc>
                <a:spcPct val="100000"/>
              </a:lnSpc>
              <a:buClrTx/>
              <a:buSzTx/>
              <a:buFontTx/>
              <a:buNone/>
            </a:pPr>
            <a:r>
              <a:rPr lang="en-US" smtClean="0"/>
              <a:t>Theorem</a:t>
            </a:r>
            <a:endParaRPr lang="en-US" dirty="0" smtClean="0"/>
          </a:p>
        </p:txBody>
      </p:sp>
      <p:pic>
        <p:nvPicPr>
          <p:cNvPr id="11" name="Picture 10"/>
          <p:cNvPicPr>
            <a:picLocks noChangeAspect="1"/>
          </p:cNvPicPr>
          <p:nvPr/>
        </p:nvPicPr>
        <p:blipFill>
          <a:blip r:embed="rId6"/>
          <a:stretch>
            <a:fillRect/>
          </a:stretch>
        </p:blipFill>
        <p:spPr>
          <a:xfrm>
            <a:off x="7113939" y="2505003"/>
            <a:ext cx="3952789" cy="454571"/>
          </a:xfrm>
          <a:prstGeom prst="rect">
            <a:avLst/>
          </a:prstGeom>
        </p:spPr>
      </p:pic>
      <p:sp>
        <p:nvSpPr>
          <p:cNvPr id="12" name="Google Shape;202;p20"/>
          <p:cNvSpPr txBox="1">
            <a:spLocks noGrp="1"/>
          </p:cNvSpPr>
          <p:nvPr>
            <p:ph type="sldNum" idx="12"/>
          </p:nvPr>
        </p:nvSpPr>
        <p:spPr>
          <a:xfrm>
            <a:off x="11413384" y="6302562"/>
            <a:ext cx="731600" cy="524800"/>
          </a:xfrm>
          <a:prstGeom prst="rect">
            <a:avLst/>
          </a:prstGeom>
          <a:noFill/>
          <a:ln>
            <a:noFill/>
          </a:ln>
        </p:spPr>
        <p:txBody>
          <a:bodyPr spcFirstLastPara="1" vert="horz" wrap="square" lIns="121900" tIns="121900" rIns="121900" bIns="121900" rtlCol="0" anchor="ctr" anchorCtr="0">
            <a:noAutofit/>
          </a:bodyPr>
          <a:lstStyle/>
          <a:p>
            <a:r>
              <a:rPr lang="en-US" dirty="0" smtClean="0"/>
              <a:t>29</a:t>
            </a:r>
            <a:endParaRPr dirty="0"/>
          </a:p>
        </p:txBody>
      </p:sp>
    </p:spTree>
    <p:extLst>
      <p:ext uri="{BB962C8B-B14F-4D97-AF65-F5344CB8AC3E}">
        <p14:creationId xmlns:p14="http://schemas.microsoft.com/office/powerpoint/2010/main" val="35942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B067"/>
                </a:solidFill>
              </a:rPr>
              <a:t>Agenda</a:t>
            </a:r>
            <a:endParaRPr lang="en-US" dirty="0">
              <a:solidFill>
                <a:srgbClr val="33B067"/>
              </a:solidFill>
            </a:endParaRPr>
          </a:p>
        </p:txBody>
      </p:sp>
      <p:sp>
        <p:nvSpPr>
          <p:cNvPr id="3" name="Content Placeholder 2"/>
          <p:cNvSpPr>
            <a:spLocks noGrp="1"/>
          </p:cNvSpPr>
          <p:nvPr>
            <p:ph idx="1"/>
          </p:nvPr>
        </p:nvSpPr>
        <p:spPr/>
        <p:txBody>
          <a:bodyPr/>
          <a:lstStyle/>
          <a:p>
            <a:pPr fontAlgn="base"/>
            <a:r>
              <a:rPr lang="en-US" dirty="0" err="1">
                <a:solidFill>
                  <a:schemeClr val="tx1">
                    <a:lumMod val="65000"/>
                    <a:lumOff val="35000"/>
                  </a:schemeClr>
                </a:solidFill>
              </a:rPr>
              <a:t>Variational</a:t>
            </a:r>
            <a:r>
              <a:rPr lang="en-US" dirty="0">
                <a:solidFill>
                  <a:schemeClr val="tx1">
                    <a:lumMod val="65000"/>
                    <a:lumOff val="35000"/>
                  </a:schemeClr>
                </a:solidFill>
              </a:rPr>
              <a:t> </a:t>
            </a:r>
            <a:r>
              <a:rPr lang="en-US" dirty="0" smtClean="0">
                <a:solidFill>
                  <a:schemeClr val="tx1">
                    <a:lumMod val="65000"/>
                    <a:lumOff val="35000"/>
                  </a:schemeClr>
                </a:solidFill>
              </a:rPr>
              <a:t>Dropout</a:t>
            </a:r>
          </a:p>
          <a:p>
            <a:pPr fontAlgn="base"/>
            <a:r>
              <a:rPr lang="en-US" dirty="0" smtClean="0">
                <a:solidFill>
                  <a:schemeClr val="bg2"/>
                </a:solidFill>
              </a:rPr>
              <a:t>Sparse </a:t>
            </a:r>
            <a:r>
              <a:rPr lang="en-US" dirty="0" err="1">
                <a:solidFill>
                  <a:schemeClr val="bg2"/>
                </a:solidFill>
              </a:rPr>
              <a:t>Variational</a:t>
            </a:r>
            <a:r>
              <a:rPr lang="en-US" dirty="0">
                <a:solidFill>
                  <a:schemeClr val="bg2"/>
                </a:solidFill>
              </a:rPr>
              <a:t> Dropout</a:t>
            </a:r>
          </a:p>
          <a:p>
            <a:pPr fontAlgn="base"/>
            <a:r>
              <a:rPr lang="en-US" dirty="0">
                <a:solidFill>
                  <a:schemeClr val="bg2"/>
                </a:solidFill>
              </a:rPr>
              <a:t>Overview of other compression methods</a:t>
            </a:r>
          </a:p>
          <a:p>
            <a:pPr fontAlgn="base"/>
            <a:r>
              <a:rPr lang="en-US" dirty="0" smtClean="0">
                <a:solidFill>
                  <a:schemeClr val="bg2"/>
                </a:solidFill>
              </a:rPr>
              <a:t>Variance Networks</a:t>
            </a:r>
            <a:endParaRPr lang="en-US" dirty="0">
              <a:solidFill>
                <a:schemeClr val="bg2"/>
              </a:solidFill>
            </a:endParaRPr>
          </a:p>
        </p:txBody>
      </p:sp>
    </p:spTree>
    <p:extLst>
      <p:ext uri="{BB962C8B-B14F-4D97-AF65-F5344CB8AC3E}">
        <p14:creationId xmlns:p14="http://schemas.microsoft.com/office/powerpoint/2010/main" val="21177903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9" name="Google Shape;109;p16"/>
          <p:cNvSpPr txBox="1">
            <a:spLocks noGrp="1"/>
          </p:cNvSpPr>
          <p:nvPr>
            <p:ph type="title"/>
          </p:nvPr>
        </p:nvSpPr>
        <p:spPr>
          <a:xfrm>
            <a:off x="508000" y="113600"/>
            <a:ext cx="11360800" cy="763600"/>
          </a:xfrm>
          <a:prstGeom prst="rect">
            <a:avLst/>
          </a:prstGeom>
          <a:noFill/>
          <a:ln>
            <a:noFill/>
          </a:ln>
        </p:spPr>
        <p:txBody>
          <a:bodyPr spcFirstLastPara="1" vert="horz" wrap="square" lIns="121900" tIns="121900" rIns="121900" bIns="121900" rtlCol="0" anchor="t" anchorCtr="0">
            <a:noAutofit/>
          </a:bodyPr>
          <a:lstStyle/>
          <a:p>
            <a:r>
              <a:rPr lang="en" dirty="0" err="1" smtClean="0">
                <a:solidFill>
                  <a:srgbClr val="33B067"/>
                </a:solidFill>
              </a:rPr>
              <a:t>Varia</a:t>
            </a:r>
            <a:r>
              <a:rPr lang="en-US" dirty="0" err="1" smtClean="0">
                <a:solidFill>
                  <a:srgbClr val="33B067"/>
                </a:solidFill>
              </a:rPr>
              <a:t>nce</a:t>
            </a:r>
            <a:r>
              <a:rPr lang="en-US" dirty="0" smtClean="0">
                <a:solidFill>
                  <a:srgbClr val="33B067"/>
                </a:solidFill>
              </a:rPr>
              <a:t> </a:t>
            </a:r>
            <a:r>
              <a:rPr lang="en-US" dirty="0" err="1" smtClean="0">
                <a:solidFill>
                  <a:srgbClr val="33B067"/>
                </a:solidFill>
              </a:rPr>
              <a:t>Netrworks</a:t>
            </a:r>
            <a:endParaRPr dirty="0">
              <a:solidFill>
                <a:srgbClr val="33B067"/>
              </a:solidFill>
            </a:endParaRPr>
          </a:p>
        </p:txBody>
      </p:sp>
      <p:sp>
        <p:nvSpPr>
          <p:cNvPr id="111" name="Google Shape;111;p16"/>
          <p:cNvSpPr txBox="1">
            <a:spLocks noGrp="1"/>
          </p:cNvSpPr>
          <p:nvPr>
            <p:ph type="sldNum" idx="12"/>
          </p:nvPr>
        </p:nvSpPr>
        <p:spPr>
          <a:xfrm>
            <a:off x="11296609" y="621762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30</a:t>
            </a:fld>
            <a:endParaRPr/>
          </a:p>
        </p:txBody>
      </p:sp>
      <p:pic>
        <p:nvPicPr>
          <p:cNvPr id="112" name="Google Shape;112;p16"/>
          <p:cNvPicPr preferRelativeResize="0"/>
          <p:nvPr/>
        </p:nvPicPr>
        <p:blipFill rotWithShape="1">
          <a:blip r:embed="rId3">
            <a:alphaModFix/>
          </a:blip>
          <a:srcRect/>
          <a:stretch/>
        </p:blipFill>
        <p:spPr>
          <a:xfrm>
            <a:off x="847499" y="3988066"/>
            <a:ext cx="4022064" cy="2398564"/>
          </a:xfrm>
          <a:prstGeom prst="rect">
            <a:avLst/>
          </a:prstGeom>
          <a:noFill/>
          <a:ln>
            <a:noFill/>
          </a:ln>
        </p:spPr>
      </p:pic>
      <p:sp>
        <p:nvSpPr>
          <p:cNvPr id="113" name="Google Shape;113;p16"/>
          <p:cNvSpPr txBox="1">
            <a:spLocks noGrp="1"/>
          </p:cNvSpPr>
          <p:nvPr>
            <p:ph type="body" idx="1"/>
          </p:nvPr>
        </p:nvSpPr>
        <p:spPr>
          <a:xfrm>
            <a:off x="53583" y="1612232"/>
            <a:ext cx="11840800" cy="1064800"/>
          </a:xfrm>
          <a:prstGeom prst="rect">
            <a:avLst/>
          </a:prstGeom>
          <a:noFill/>
          <a:ln>
            <a:noFill/>
          </a:ln>
        </p:spPr>
        <p:txBody>
          <a:bodyPr spcFirstLastPara="1" vert="horz" wrap="square" lIns="121900" tIns="121900" rIns="121900" bIns="121900" rtlCol="0" anchor="t" anchorCtr="0">
            <a:noAutofit/>
          </a:bodyPr>
          <a:lstStyle/>
          <a:p>
            <a:pPr indent="-304792"/>
            <a:r>
              <a:rPr lang="en"/>
              <a:t>Posterior distribution </a:t>
            </a:r>
            <a:endParaRPr/>
          </a:p>
        </p:txBody>
      </p:sp>
      <p:sp>
        <p:nvSpPr>
          <p:cNvPr id="120" name="Google Shape;120;p16"/>
          <p:cNvSpPr txBox="1"/>
          <p:nvPr/>
        </p:nvSpPr>
        <p:spPr>
          <a:xfrm>
            <a:off x="0" y="3184467"/>
            <a:ext cx="11948000" cy="1390400"/>
          </a:xfrm>
          <a:prstGeom prst="rect">
            <a:avLst/>
          </a:prstGeom>
          <a:noFill/>
          <a:ln>
            <a:noFill/>
          </a:ln>
        </p:spPr>
        <p:txBody>
          <a:bodyPr spcFirstLastPara="1" wrap="square" lIns="121900" tIns="121900" rIns="121900" bIns="121900" anchor="ctr" anchorCtr="0">
            <a:noAutofit/>
          </a:bodyPr>
          <a:lstStyle/>
          <a:p>
            <a:pPr marL="609585" indent="-457189">
              <a:lnSpc>
                <a:spcPct val="115000"/>
              </a:lnSpc>
              <a:buClr>
                <a:schemeClr val="dk2"/>
              </a:buClr>
            </a:pPr>
            <a:r>
              <a:rPr lang="en" sz="2400">
                <a:solidFill>
                  <a:schemeClr val="dk2"/>
                </a:solidFill>
                <a:latin typeface="Arial"/>
                <a:ea typeface="Arial"/>
                <a:cs typeface="Arial"/>
                <a:sym typeface="Arial"/>
              </a:rPr>
              <a:t>Prior distribution and the KL divergence term</a:t>
            </a:r>
            <a:endParaRPr sz="2400" dirty="0"/>
          </a:p>
        </p:txBody>
      </p:sp>
      <p:pic>
        <p:nvPicPr>
          <p:cNvPr id="121" name="Google Shape;121;p16"/>
          <p:cNvPicPr preferRelativeResize="0"/>
          <p:nvPr/>
        </p:nvPicPr>
        <p:blipFill rotWithShape="1">
          <a:blip r:embed="rId4">
            <a:alphaModFix/>
          </a:blip>
          <a:srcRect/>
          <a:stretch/>
        </p:blipFill>
        <p:spPr>
          <a:xfrm>
            <a:off x="1891637" y="2925217"/>
            <a:ext cx="1933780" cy="412400"/>
          </a:xfrm>
          <a:prstGeom prst="rect">
            <a:avLst/>
          </a:prstGeom>
          <a:noFill/>
          <a:ln>
            <a:noFill/>
          </a:ln>
        </p:spPr>
      </p:pic>
      <p:pic>
        <p:nvPicPr>
          <p:cNvPr id="128" name="Google Shape;128;p16"/>
          <p:cNvPicPr preferRelativeResize="0"/>
          <p:nvPr/>
        </p:nvPicPr>
        <p:blipFill rotWithShape="1">
          <a:blip r:embed="rId5">
            <a:alphaModFix/>
          </a:blip>
          <a:srcRect b="82415"/>
          <a:stretch/>
        </p:blipFill>
        <p:spPr>
          <a:xfrm>
            <a:off x="1220468" y="843897"/>
            <a:ext cx="9208265" cy="763600"/>
          </a:xfrm>
          <a:prstGeom prst="rect">
            <a:avLst/>
          </a:prstGeom>
          <a:noFill/>
          <a:ln>
            <a:noFill/>
          </a:ln>
        </p:spPr>
      </p:pic>
      <p:pic>
        <p:nvPicPr>
          <p:cNvPr id="132" name="Google Shape;132;p16"/>
          <p:cNvPicPr preferRelativeResize="0"/>
          <p:nvPr/>
        </p:nvPicPr>
        <p:blipFill rotWithShape="1">
          <a:blip r:embed="rId5">
            <a:alphaModFix/>
          </a:blip>
          <a:srcRect l="39881" t="33591" r="55621" b="60597"/>
          <a:stretch/>
        </p:blipFill>
        <p:spPr>
          <a:xfrm>
            <a:off x="599844" y="4815749"/>
            <a:ext cx="349067" cy="212700"/>
          </a:xfrm>
          <a:prstGeom prst="rect">
            <a:avLst/>
          </a:prstGeom>
          <a:noFill/>
          <a:ln>
            <a:noFill/>
          </a:ln>
        </p:spPr>
      </p:pic>
      <p:pic>
        <p:nvPicPr>
          <p:cNvPr id="133" name="Google Shape;133;p16"/>
          <p:cNvPicPr preferRelativeResize="0"/>
          <p:nvPr/>
        </p:nvPicPr>
        <p:blipFill rotWithShape="1">
          <a:blip r:embed="rId5">
            <a:alphaModFix/>
          </a:blip>
          <a:srcRect l="39881" t="33591" r="55621" b="60597"/>
          <a:stretch/>
        </p:blipFill>
        <p:spPr>
          <a:xfrm>
            <a:off x="2936633" y="6024684"/>
            <a:ext cx="349067" cy="87565"/>
          </a:xfrm>
          <a:prstGeom prst="rect">
            <a:avLst/>
          </a:prstGeom>
          <a:noFill/>
          <a:ln>
            <a:noFill/>
          </a:ln>
        </p:spPr>
      </p:pic>
      <p:pic>
        <p:nvPicPr>
          <p:cNvPr id="6" name="Picture 5"/>
          <p:cNvPicPr>
            <a:picLocks noChangeAspect="1"/>
          </p:cNvPicPr>
          <p:nvPr/>
        </p:nvPicPr>
        <p:blipFill>
          <a:blip r:embed="rId6"/>
          <a:stretch>
            <a:fillRect/>
          </a:stretch>
        </p:blipFill>
        <p:spPr>
          <a:xfrm>
            <a:off x="8011008" y="3663537"/>
            <a:ext cx="1969873" cy="745357"/>
          </a:xfrm>
          <a:prstGeom prst="rect">
            <a:avLst/>
          </a:prstGeom>
        </p:spPr>
      </p:pic>
      <p:pic>
        <p:nvPicPr>
          <p:cNvPr id="3" name="Picture 2"/>
          <p:cNvPicPr>
            <a:picLocks noChangeAspect="1"/>
          </p:cNvPicPr>
          <p:nvPr/>
        </p:nvPicPr>
        <p:blipFill>
          <a:blip r:embed="rId7"/>
          <a:stretch>
            <a:fillRect/>
          </a:stretch>
        </p:blipFill>
        <p:spPr>
          <a:xfrm>
            <a:off x="1652371" y="2323134"/>
            <a:ext cx="2412311" cy="313137"/>
          </a:xfrm>
          <a:prstGeom prst="rect">
            <a:avLst/>
          </a:prstGeom>
        </p:spPr>
      </p:pic>
      <p:pic>
        <p:nvPicPr>
          <p:cNvPr id="7" name="Picture 6"/>
          <p:cNvPicPr>
            <a:picLocks noChangeAspect="1"/>
          </p:cNvPicPr>
          <p:nvPr/>
        </p:nvPicPr>
        <p:blipFill>
          <a:blip r:embed="rId8"/>
          <a:stretch>
            <a:fillRect/>
          </a:stretch>
        </p:blipFill>
        <p:spPr>
          <a:xfrm>
            <a:off x="6882133" y="2418228"/>
            <a:ext cx="4227622" cy="459741"/>
          </a:xfrm>
          <a:prstGeom prst="rect">
            <a:avLst/>
          </a:prstGeom>
        </p:spPr>
      </p:pic>
      <p:pic>
        <p:nvPicPr>
          <p:cNvPr id="8" name="Picture 7"/>
          <p:cNvPicPr>
            <a:picLocks noChangeAspect="1"/>
          </p:cNvPicPr>
          <p:nvPr/>
        </p:nvPicPr>
        <p:blipFill>
          <a:blip r:embed="rId9"/>
          <a:stretch>
            <a:fillRect/>
          </a:stretch>
        </p:blipFill>
        <p:spPr>
          <a:xfrm>
            <a:off x="6147650" y="4922099"/>
            <a:ext cx="5696588" cy="455727"/>
          </a:xfrm>
          <a:prstGeom prst="rect">
            <a:avLst/>
          </a:prstGeom>
        </p:spPr>
      </p:pic>
    </p:spTree>
    <p:extLst>
      <p:ext uri="{BB962C8B-B14F-4D97-AF65-F5344CB8AC3E}">
        <p14:creationId xmlns:p14="http://schemas.microsoft.com/office/powerpoint/2010/main" val="205928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579565" y="747911"/>
            <a:ext cx="11037603" cy="1545200"/>
          </a:xfrm>
          <a:prstGeom prst="rect">
            <a:avLst/>
          </a:prstGeom>
        </p:spPr>
        <p:txBody>
          <a:bodyPr spcFirstLastPara="1" vert="horz" wrap="square" lIns="121900" tIns="121900" rIns="121900" bIns="121900" rtlCol="0" anchor="t" anchorCtr="0">
            <a:noAutofit/>
          </a:bodyPr>
          <a:lstStyle/>
          <a:p>
            <a:pPr lvl="0"/>
            <a:r>
              <a:rPr lang="en-US" dirty="0" smtClean="0"/>
              <a:t>Variance network is actually the best possible </a:t>
            </a:r>
            <a:r>
              <a:rPr lang="en-US" dirty="0" err="1" smtClean="0"/>
              <a:t>variational</a:t>
            </a:r>
            <a:r>
              <a:rPr lang="en-US" dirty="0" smtClean="0"/>
              <a:t> dropout network!</a:t>
            </a:r>
          </a:p>
          <a:p>
            <a:pPr lvl="0"/>
            <a:r>
              <a:rPr lang="en-US" dirty="0" smtClean="0"/>
              <a:t>Sparse </a:t>
            </a:r>
            <a:r>
              <a:rPr lang="en-US" dirty="0" err="1" smtClean="0"/>
              <a:t>Variational</a:t>
            </a:r>
            <a:r>
              <a:rPr lang="en-US" dirty="0" smtClean="0"/>
              <a:t> Dropout is just a poor local optimum </a:t>
            </a:r>
            <a:r>
              <a:rPr lang="ru-RU" dirty="0">
                <a:sym typeface="Wingdings" panose="05000000000000000000" pitchFamily="2" charset="2"/>
              </a:rPr>
              <a:t>😔</a:t>
            </a:r>
            <a:endParaRPr dirty="0"/>
          </a:p>
        </p:txBody>
      </p:sp>
      <p:sp>
        <p:nvSpPr>
          <p:cNvPr id="65" name="Shape 65"/>
          <p:cNvSpPr txBox="1">
            <a:spLocks noGrp="1"/>
          </p:cNvSpPr>
          <p:nvPr>
            <p:ph type="title"/>
          </p:nvPr>
        </p:nvSpPr>
        <p:spPr>
          <a:xfrm>
            <a:off x="0" y="0"/>
            <a:ext cx="11360800" cy="763600"/>
          </a:xfrm>
          <a:prstGeom prst="rect">
            <a:avLst/>
          </a:prstGeom>
        </p:spPr>
        <p:txBody>
          <a:bodyPr spcFirstLastPara="1" vert="horz" wrap="square" lIns="121900" tIns="121900" rIns="121900" bIns="121900" rtlCol="0" anchor="t" anchorCtr="0">
            <a:noAutofit/>
          </a:bodyPr>
          <a:lstStyle/>
          <a:p>
            <a:pPr lvl="0"/>
            <a:r>
              <a:rPr lang="en-US" dirty="0" smtClean="0">
                <a:solidFill>
                  <a:srgbClr val="33B067"/>
                </a:solidFill>
              </a:rPr>
              <a:t>Different parameterizations</a:t>
            </a:r>
            <a:endParaRPr dirty="0">
              <a:solidFill>
                <a:srgbClr val="33B067"/>
              </a:solidFill>
            </a:endParaRPr>
          </a:p>
        </p:txBody>
      </p:sp>
      <p:sp>
        <p:nvSpPr>
          <p:cNvPr id="66" name="Shape 6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31</a:t>
            </a:fld>
            <a:endParaRPr/>
          </a:p>
        </p:txBody>
      </p:sp>
      <p:pic>
        <p:nvPicPr>
          <p:cNvPr id="5" name="Shape 211"/>
          <p:cNvPicPr preferRelativeResize="0"/>
          <p:nvPr/>
        </p:nvPicPr>
        <p:blipFill rotWithShape="1">
          <a:blip r:embed="rId3">
            <a:alphaModFix/>
          </a:blip>
          <a:srcRect r="2543"/>
          <a:stretch/>
        </p:blipFill>
        <p:spPr>
          <a:xfrm>
            <a:off x="2849396" y="4046517"/>
            <a:ext cx="6497941" cy="2329368"/>
          </a:xfrm>
          <a:prstGeom prst="rect">
            <a:avLst/>
          </a:prstGeom>
          <a:noFill/>
          <a:ln>
            <a:noFill/>
          </a:ln>
        </p:spPr>
      </p:pic>
      <p:pic>
        <p:nvPicPr>
          <p:cNvPr id="6" name="Shape 212"/>
          <p:cNvPicPr preferRelativeResize="0"/>
          <p:nvPr/>
        </p:nvPicPr>
        <p:blipFill>
          <a:blip r:embed="rId4">
            <a:alphaModFix/>
          </a:blip>
          <a:stretch>
            <a:fillRect/>
          </a:stretch>
        </p:blipFill>
        <p:spPr>
          <a:xfrm>
            <a:off x="1530018" y="2227753"/>
            <a:ext cx="9077505" cy="1656216"/>
          </a:xfrm>
          <a:prstGeom prst="rect">
            <a:avLst/>
          </a:prstGeom>
          <a:noFill/>
          <a:ln>
            <a:noFill/>
          </a:ln>
        </p:spPr>
      </p:pic>
    </p:spTree>
    <p:extLst>
      <p:ext uri="{BB962C8B-B14F-4D97-AF65-F5344CB8AC3E}">
        <p14:creationId xmlns:p14="http://schemas.microsoft.com/office/powerpoint/2010/main" val="216327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9184" y="-15033"/>
            <a:ext cx="11360800" cy="763600"/>
          </a:xfrm>
          <a:prstGeom prst="rect">
            <a:avLst/>
          </a:prstGeom>
        </p:spPr>
        <p:txBody>
          <a:bodyPr spcFirstLastPara="1" vert="horz" wrap="square" lIns="121900" tIns="121900" rIns="121900" bIns="121900" rtlCol="0" anchor="t" anchorCtr="0">
            <a:noAutofit/>
          </a:bodyPr>
          <a:lstStyle/>
          <a:p>
            <a:r>
              <a:rPr lang="en" dirty="0" smtClean="0">
                <a:solidFill>
                  <a:srgbClr val="33B067"/>
                </a:solidFill>
              </a:rPr>
              <a:t>Experiments: classification</a:t>
            </a:r>
            <a:endParaRPr dirty="0">
              <a:solidFill>
                <a:srgbClr val="33B067"/>
              </a:solidFill>
            </a:endParaRPr>
          </a:p>
        </p:txBody>
      </p:sp>
      <p:sp>
        <p:nvSpPr>
          <p:cNvPr id="189" name="Shape 18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32</a:t>
            </a:fld>
            <a:endParaRPr/>
          </a:p>
        </p:txBody>
      </p:sp>
      <p:pic>
        <p:nvPicPr>
          <p:cNvPr id="190" name="Shape 190"/>
          <p:cNvPicPr preferRelativeResize="0"/>
          <p:nvPr/>
        </p:nvPicPr>
        <p:blipFill>
          <a:blip r:embed="rId3">
            <a:alphaModFix/>
          </a:blip>
          <a:stretch>
            <a:fillRect/>
          </a:stretch>
        </p:blipFill>
        <p:spPr>
          <a:xfrm>
            <a:off x="203200" y="1268924"/>
            <a:ext cx="11785597" cy="4522856"/>
          </a:xfrm>
          <a:prstGeom prst="rect">
            <a:avLst/>
          </a:prstGeom>
          <a:noFill/>
          <a:ln>
            <a:noFill/>
          </a:ln>
        </p:spPr>
      </p:pic>
    </p:spTree>
    <p:extLst>
      <p:ext uri="{BB962C8B-B14F-4D97-AF65-F5344CB8AC3E}">
        <p14:creationId xmlns:p14="http://schemas.microsoft.com/office/powerpoint/2010/main" val="3110943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279" y="1113754"/>
            <a:ext cx="7669111" cy="2948787"/>
          </a:xfrm>
          <a:prstGeom prst="rect">
            <a:avLst/>
          </a:prstGeom>
        </p:spPr>
      </p:pic>
      <p:sp>
        <p:nvSpPr>
          <p:cNvPr id="2" name="Title 1"/>
          <p:cNvSpPr>
            <a:spLocks noGrp="1"/>
          </p:cNvSpPr>
          <p:nvPr>
            <p:ph type="title"/>
          </p:nvPr>
        </p:nvSpPr>
        <p:spPr>
          <a:xfrm>
            <a:off x="415600" y="384889"/>
            <a:ext cx="11360800" cy="763600"/>
          </a:xfrm>
        </p:spPr>
        <p:txBody>
          <a:bodyPr/>
          <a:lstStyle/>
          <a:p>
            <a:r>
              <a:rPr lang="en-US" dirty="0" smtClean="0">
                <a:solidFill>
                  <a:srgbClr val="33B067"/>
                </a:solidFill>
              </a:rPr>
              <a:t>Intuition of </a:t>
            </a:r>
            <a:r>
              <a:rPr lang="en" dirty="0" smtClean="0">
                <a:solidFill>
                  <a:srgbClr val="33B067"/>
                </a:solidFill>
              </a:rPr>
              <a:t>Variance </a:t>
            </a:r>
            <a:r>
              <a:rPr lang="en" dirty="0" err="1">
                <a:solidFill>
                  <a:srgbClr val="33B067"/>
                </a:solidFill>
              </a:rPr>
              <a:t>networ</a:t>
            </a:r>
            <a:r>
              <a:rPr lang="en-US" dirty="0" err="1" smtClean="0">
                <a:solidFill>
                  <a:srgbClr val="33B067"/>
                </a:solidFill>
              </a:rPr>
              <a:t>ks</a:t>
            </a:r>
            <a:r>
              <a:rPr lang="en-US" dirty="0" smtClean="0">
                <a:solidFill>
                  <a:srgbClr val="33B067"/>
                </a:solidFill>
              </a:rPr>
              <a:t> on toy problem</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Dataset: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Model:</a:t>
            </a:r>
            <a:endParaRPr lang="en-US" dirty="0"/>
          </a:p>
        </p:txBody>
      </p:sp>
      <p:sp>
        <p:nvSpPr>
          <p:cNvPr id="9" name="Rectangle 8"/>
          <p:cNvSpPr/>
          <p:nvPr/>
        </p:nvSpPr>
        <p:spPr>
          <a:xfrm>
            <a:off x="1808969" y="4103556"/>
            <a:ext cx="1512000" cy="1512000"/>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058730" y="4103556"/>
            <a:ext cx="1512054" cy="1512000"/>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923162" y="4575155"/>
            <a:ext cx="1512054" cy="568800"/>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804505" y="4767118"/>
            <a:ext cx="241300" cy="215900"/>
          </a:xfrm>
          <a:prstGeom prst="rect">
            <a:avLst/>
          </a:prstGeom>
        </p:spPr>
      </p:pic>
      <p:pic>
        <p:nvPicPr>
          <p:cNvPr id="16" name="Picture 15"/>
          <p:cNvPicPr>
            <a:picLocks noChangeAspect="1"/>
          </p:cNvPicPr>
          <p:nvPr/>
        </p:nvPicPr>
        <p:blipFill>
          <a:blip r:embed="rId5"/>
          <a:stretch>
            <a:fillRect/>
          </a:stretch>
        </p:blipFill>
        <p:spPr>
          <a:xfrm>
            <a:off x="11351425" y="4678218"/>
            <a:ext cx="228600" cy="304800"/>
          </a:xfrm>
          <a:prstGeom prst="rect">
            <a:avLst/>
          </a:prstGeom>
        </p:spPr>
      </p:pic>
      <p:pic>
        <p:nvPicPr>
          <p:cNvPr id="19" name="Picture 18"/>
          <p:cNvPicPr>
            <a:picLocks noChangeAspect="1"/>
          </p:cNvPicPr>
          <p:nvPr/>
        </p:nvPicPr>
        <p:blipFill>
          <a:blip r:embed="rId6"/>
          <a:stretch>
            <a:fillRect/>
          </a:stretch>
        </p:blipFill>
        <p:spPr>
          <a:xfrm>
            <a:off x="5999593" y="4824268"/>
            <a:ext cx="469900" cy="63500"/>
          </a:xfrm>
          <a:prstGeom prst="rect">
            <a:avLst/>
          </a:prstGeom>
        </p:spPr>
      </p:pic>
      <p:sp>
        <p:nvSpPr>
          <p:cNvPr id="22" name="Rectangle 21"/>
          <p:cNvSpPr/>
          <p:nvPr/>
        </p:nvSpPr>
        <p:spPr>
          <a:xfrm>
            <a:off x="9063698" y="4103556"/>
            <a:ext cx="1512054" cy="1512000"/>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1175787" y="4873379"/>
            <a:ext cx="480781" cy="0"/>
          </a:xfrm>
          <a:prstGeom prst="straightConnector1">
            <a:avLst/>
          </a:prstGeom>
          <a:ln w="57150">
            <a:solidFill>
              <a:srgbClr val="33B06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707715" y="4811580"/>
            <a:ext cx="480781" cy="0"/>
          </a:xfrm>
          <a:prstGeom prst="straightConnector1">
            <a:avLst/>
          </a:prstGeom>
          <a:ln w="57150">
            <a:solidFill>
              <a:srgbClr val="33B06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504491" y="4839290"/>
            <a:ext cx="480781" cy="0"/>
          </a:xfrm>
          <a:prstGeom prst="straightConnector1">
            <a:avLst/>
          </a:prstGeom>
          <a:ln w="57150">
            <a:solidFill>
              <a:srgbClr val="33B06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433727" y="4856018"/>
            <a:ext cx="480781" cy="0"/>
          </a:xfrm>
          <a:prstGeom prst="straightConnector1">
            <a:avLst/>
          </a:prstGeom>
          <a:ln w="57150">
            <a:solidFill>
              <a:srgbClr val="33B067"/>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stretch>
            <a:fillRect/>
          </a:stretch>
        </p:blipFill>
        <p:spPr>
          <a:xfrm>
            <a:off x="9322271" y="4654332"/>
            <a:ext cx="990600" cy="317500"/>
          </a:xfrm>
          <a:prstGeom prst="rect">
            <a:avLst/>
          </a:prstGeom>
        </p:spPr>
      </p:pic>
      <p:pic>
        <p:nvPicPr>
          <p:cNvPr id="29" name="Picture 28"/>
          <p:cNvPicPr>
            <a:picLocks noChangeAspect="1"/>
          </p:cNvPicPr>
          <p:nvPr/>
        </p:nvPicPr>
        <p:blipFill>
          <a:blip r:embed="rId8"/>
          <a:stretch>
            <a:fillRect/>
          </a:stretch>
        </p:blipFill>
        <p:spPr>
          <a:xfrm>
            <a:off x="7089894" y="4636090"/>
            <a:ext cx="1143000" cy="406400"/>
          </a:xfrm>
          <a:prstGeom prst="rect">
            <a:avLst/>
          </a:prstGeom>
        </p:spPr>
      </p:pic>
      <p:pic>
        <p:nvPicPr>
          <p:cNvPr id="30" name="Picture 29"/>
          <p:cNvPicPr>
            <a:picLocks noChangeAspect="1"/>
          </p:cNvPicPr>
          <p:nvPr/>
        </p:nvPicPr>
        <p:blipFill>
          <a:blip r:embed="rId9"/>
          <a:stretch>
            <a:fillRect/>
          </a:stretch>
        </p:blipFill>
        <p:spPr>
          <a:xfrm>
            <a:off x="4109217" y="4638963"/>
            <a:ext cx="1397000" cy="406400"/>
          </a:xfrm>
          <a:prstGeom prst="rect">
            <a:avLst/>
          </a:prstGeom>
        </p:spPr>
      </p:pic>
      <p:pic>
        <p:nvPicPr>
          <p:cNvPr id="31" name="Picture 30"/>
          <p:cNvPicPr>
            <a:picLocks noChangeAspect="1"/>
          </p:cNvPicPr>
          <p:nvPr/>
        </p:nvPicPr>
        <p:blipFill>
          <a:blip r:embed="rId10"/>
          <a:stretch>
            <a:fillRect/>
          </a:stretch>
        </p:blipFill>
        <p:spPr>
          <a:xfrm>
            <a:off x="2001422" y="4670179"/>
            <a:ext cx="1168400" cy="406400"/>
          </a:xfrm>
          <a:prstGeom prst="rect">
            <a:avLst/>
          </a:prstGeom>
        </p:spPr>
      </p:pic>
      <p:sp>
        <p:nvSpPr>
          <p:cNvPr id="32" name="TextBox 31"/>
          <p:cNvSpPr txBox="1"/>
          <p:nvPr/>
        </p:nvSpPr>
        <p:spPr>
          <a:xfrm>
            <a:off x="5902356" y="5955674"/>
            <a:ext cx="3553665" cy="461665"/>
          </a:xfrm>
          <a:prstGeom prst="rect">
            <a:avLst/>
          </a:prstGeom>
          <a:noFill/>
        </p:spPr>
        <p:txBody>
          <a:bodyPr wrap="none" rtlCol="0">
            <a:spAutoFit/>
          </a:bodyPr>
          <a:lstStyle/>
          <a:p>
            <a:r>
              <a:rPr lang="en-US" sz="2400" smtClean="0">
                <a:solidFill>
                  <a:srgbClr val="FF0000"/>
                </a:solidFill>
              </a:rPr>
              <a:t>Variance layer with output </a:t>
            </a:r>
            <a:endParaRPr lang="en-US" sz="2400" dirty="0">
              <a:solidFill>
                <a:srgbClr val="FF0000"/>
              </a:solidFill>
            </a:endParaRPr>
          </a:p>
        </p:txBody>
      </p:sp>
      <p:cxnSp>
        <p:nvCxnSpPr>
          <p:cNvPr id="33" name="Straight Arrow Connector 32"/>
          <p:cNvCxnSpPr/>
          <p:nvPr/>
        </p:nvCxnSpPr>
        <p:spPr>
          <a:xfrm flipV="1">
            <a:off x="7679189" y="5250870"/>
            <a:ext cx="0" cy="663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11"/>
          <a:stretch>
            <a:fillRect/>
          </a:stretch>
        </p:blipFill>
        <p:spPr>
          <a:xfrm>
            <a:off x="9456021" y="5700152"/>
            <a:ext cx="626111" cy="972708"/>
          </a:xfrm>
          <a:prstGeom prst="rect">
            <a:avLst/>
          </a:prstGeom>
        </p:spPr>
      </p:pic>
      <p:sp>
        <p:nvSpPr>
          <p:cNvPr id="48" name="Google Shape;202;p20"/>
          <p:cNvSpPr txBox="1">
            <a:spLocks noGrp="1"/>
          </p:cNvSpPr>
          <p:nvPr>
            <p:ph type="sldNum" idx="12"/>
          </p:nvPr>
        </p:nvSpPr>
        <p:spPr>
          <a:xfrm>
            <a:off x="11413384" y="6302562"/>
            <a:ext cx="731600" cy="524800"/>
          </a:xfrm>
          <a:prstGeom prst="rect">
            <a:avLst/>
          </a:prstGeom>
          <a:noFill/>
          <a:ln>
            <a:noFill/>
          </a:ln>
        </p:spPr>
        <p:txBody>
          <a:bodyPr spcFirstLastPara="1" vert="horz" wrap="square" lIns="121900" tIns="121900" rIns="121900" bIns="121900" rtlCol="0" anchor="ctr" anchorCtr="0">
            <a:noAutofit/>
          </a:bodyPr>
          <a:lstStyle/>
          <a:p>
            <a:r>
              <a:rPr lang="en-US" dirty="0" smtClean="0"/>
              <a:t>33</a:t>
            </a:r>
            <a:endParaRPr dirty="0"/>
          </a:p>
        </p:txBody>
      </p:sp>
    </p:spTree>
    <p:extLst>
      <p:ext uri="{BB962C8B-B14F-4D97-AF65-F5344CB8AC3E}">
        <p14:creationId xmlns:p14="http://schemas.microsoft.com/office/powerpoint/2010/main" val="11525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427112"/>
            <a:ext cx="11360800" cy="763600"/>
          </a:xfrm>
        </p:spPr>
        <p:txBody>
          <a:bodyPr/>
          <a:lstStyle/>
          <a:p>
            <a:r>
              <a:rPr lang="en-US" dirty="0" smtClean="0">
                <a:solidFill>
                  <a:srgbClr val="33B067"/>
                </a:solidFill>
              </a:rPr>
              <a:t>Intuition of </a:t>
            </a:r>
            <a:r>
              <a:rPr lang="en" dirty="0" smtClean="0">
                <a:solidFill>
                  <a:srgbClr val="33B067"/>
                </a:solidFill>
              </a:rPr>
              <a:t>Variance </a:t>
            </a:r>
            <a:r>
              <a:rPr lang="en" dirty="0" err="1">
                <a:solidFill>
                  <a:srgbClr val="33B067"/>
                </a:solidFill>
              </a:rPr>
              <a:t>networ</a:t>
            </a:r>
            <a:r>
              <a:rPr lang="en-US" dirty="0" err="1" smtClean="0">
                <a:solidFill>
                  <a:srgbClr val="33B067"/>
                </a:solidFill>
              </a:rPr>
              <a:t>ks</a:t>
            </a:r>
            <a:r>
              <a:rPr lang="en-US" dirty="0" smtClean="0">
                <a:solidFill>
                  <a:srgbClr val="33B067"/>
                </a:solidFill>
              </a:rPr>
              <a:t> on toy problem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597" y="1190712"/>
            <a:ext cx="7008805" cy="5103245"/>
          </a:xfrm>
          <a:prstGeom prst="rect">
            <a:avLst/>
          </a:prstGeom>
        </p:spPr>
      </p:pic>
      <p:pic>
        <p:nvPicPr>
          <p:cNvPr id="5" name="Picture 4"/>
          <p:cNvPicPr>
            <a:picLocks noChangeAspect="1"/>
          </p:cNvPicPr>
          <p:nvPr/>
        </p:nvPicPr>
        <p:blipFill>
          <a:blip r:embed="rId3"/>
          <a:stretch>
            <a:fillRect/>
          </a:stretch>
        </p:blipFill>
        <p:spPr>
          <a:xfrm>
            <a:off x="6109853" y="6392718"/>
            <a:ext cx="381000" cy="279400"/>
          </a:xfrm>
          <a:prstGeom prst="rect">
            <a:avLst/>
          </a:prstGeom>
        </p:spPr>
      </p:pic>
      <p:pic>
        <p:nvPicPr>
          <p:cNvPr id="6" name="Picture 5"/>
          <p:cNvPicPr>
            <a:picLocks noChangeAspect="1"/>
          </p:cNvPicPr>
          <p:nvPr/>
        </p:nvPicPr>
        <p:blipFill>
          <a:blip r:embed="rId4"/>
          <a:stretch>
            <a:fillRect/>
          </a:stretch>
        </p:blipFill>
        <p:spPr>
          <a:xfrm>
            <a:off x="2128623" y="3602634"/>
            <a:ext cx="393700" cy="279400"/>
          </a:xfrm>
          <a:prstGeom prst="rect">
            <a:avLst/>
          </a:prstGeom>
        </p:spPr>
      </p:pic>
      <p:sp>
        <p:nvSpPr>
          <p:cNvPr id="7" name="Google Shape;202;p20"/>
          <p:cNvSpPr txBox="1">
            <a:spLocks noGrp="1"/>
          </p:cNvSpPr>
          <p:nvPr>
            <p:ph type="sldNum" idx="12"/>
          </p:nvPr>
        </p:nvSpPr>
        <p:spPr>
          <a:xfrm>
            <a:off x="11413384" y="6302562"/>
            <a:ext cx="731600" cy="524800"/>
          </a:xfrm>
          <a:prstGeom prst="rect">
            <a:avLst/>
          </a:prstGeom>
          <a:noFill/>
          <a:ln>
            <a:noFill/>
          </a:ln>
        </p:spPr>
        <p:txBody>
          <a:bodyPr spcFirstLastPara="1" vert="horz" wrap="square" lIns="121900" tIns="121900" rIns="121900" bIns="121900" rtlCol="0" anchor="ctr" anchorCtr="0">
            <a:noAutofit/>
          </a:bodyPr>
          <a:lstStyle/>
          <a:p>
            <a:r>
              <a:rPr lang="en-US" dirty="0" smtClean="0"/>
              <a:t>34</a:t>
            </a:r>
            <a:endParaRPr dirty="0"/>
          </a:p>
        </p:txBody>
      </p:sp>
    </p:spTree>
    <p:extLst>
      <p:ext uri="{BB962C8B-B14F-4D97-AF65-F5344CB8AC3E}">
        <p14:creationId xmlns:p14="http://schemas.microsoft.com/office/powerpoint/2010/main" val="18509578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807336" y="792051"/>
            <a:ext cx="7804597" cy="5853448"/>
          </a:xfrm>
          <a:prstGeom prst="rect">
            <a:avLst/>
          </a:prstGeom>
        </p:spPr>
      </p:pic>
      <p:sp>
        <p:nvSpPr>
          <p:cNvPr id="6" name="Shape 65"/>
          <p:cNvSpPr txBox="1">
            <a:spLocks noGrp="1"/>
          </p:cNvSpPr>
          <p:nvPr>
            <p:ph type="title"/>
          </p:nvPr>
        </p:nvSpPr>
        <p:spPr>
          <a:xfrm>
            <a:off x="0" y="0"/>
            <a:ext cx="11360800" cy="763600"/>
          </a:xfrm>
          <a:prstGeom prst="rect">
            <a:avLst/>
          </a:prstGeom>
        </p:spPr>
        <p:txBody>
          <a:bodyPr spcFirstLastPara="1" vert="horz" wrap="square" lIns="121900" tIns="121900" rIns="121900" bIns="121900" rtlCol="0" anchor="t" anchorCtr="0">
            <a:noAutofit/>
          </a:bodyPr>
          <a:lstStyle/>
          <a:p>
            <a:pPr lvl="0"/>
            <a:r>
              <a:rPr lang="en-US" dirty="0" smtClean="0">
                <a:solidFill>
                  <a:srgbClr val="33B067"/>
                </a:solidFill>
              </a:rPr>
              <a:t>Information flow from means to variances</a:t>
            </a:r>
            <a:endParaRPr dirty="0">
              <a:solidFill>
                <a:srgbClr val="33B067"/>
              </a:solidFill>
            </a:endParaRPr>
          </a:p>
        </p:txBody>
      </p:sp>
      <p:sp>
        <p:nvSpPr>
          <p:cNvPr id="7" name="TextBox 6"/>
          <p:cNvSpPr txBox="1"/>
          <p:nvPr/>
        </p:nvSpPr>
        <p:spPr>
          <a:xfrm>
            <a:off x="4774016" y="1084876"/>
            <a:ext cx="1871236" cy="369332"/>
          </a:xfrm>
          <a:prstGeom prst="rect">
            <a:avLst/>
          </a:prstGeom>
          <a:solidFill>
            <a:schemeClr val="bg1"/>
          </a:solidFill>
        </p:spPr>
        <p:txBody>
          <a:bodyPr wrap="square" rtlCol="0">
            <a:spAutoFit/>
          </a:bodyPr>
          <a:lstStyle/>
          <a:p>
            <a:pPr algn="ctr"/>
            <a:r>
              <a:rPr lang="en-US" smtClean="0"/>
              <a:t>MNIST</a:t>
            </a:r>
            <a:endParaRPr lang="en-US" dirty="0"/>
          </a:p>
        </p:txBody>
      </p:sp>
      <p:sp>
        <p:nvSpPr>
          <p:cNvPr id="8" name="Google Shape;202;p20"/>
          <p:cNvSpPr txBox="1">
            <a:spLocks noGrp="1"/>
          </p:cNvSpPr>
          <p:nvPr>
            <p:ph type="sldNum" idx="12"/>
          </p:nvPr>
        </p:nvSpPr>
        <p:spPr>
          <a:xfrm>
            <a:off x="11360800" y="6333200"/>
            <a:ext cx="731600" cy="524800"/>
          </a:xfrm>
          <a:prstGeom prst="rect">
            <a:avLst/>
          </a:prstGeom>
          <a:noFill/>
          <a:ln>
            <a:noFill/>
          </a:ln>
        </p:spPr>
        <p:txBody>
          <a:bodyPr spcFirstLastPara="1" vert="horz" wrap="square" lIns="121900" tIns="121900" rIns="121900" bIns="121900" rtlCol="0" anchor="ctr" anchorCtr="0">
            <a:noAutofit/>
          </a:bodyPr>
          <a:lstStyle/>
          <a:p>
            <a:r>
              <a:rPr lang="en-US" sz="1870" dirty="0" smtClean="0">
                <a:solidFill>
                  <a:schemeClr val="tx1"/>
                </a:solidFill>
                <a:latin typeface="Arial" charset="0"/>
                <a:ea typeface="Arial" charset="0"/>
                <a:cs typeface="Arial" charset="0"/>
              </a:rPr>
              <a:t>35</a:t>
            </a:r>
            <a:endParaRPr sz="187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9825774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stretch>
            <a:fillRect/>
          </a:stretch>
        </p:blipFill>
        <p:spPr>
          <a:xfrm>
            <a:off x="1807336" y="792051"/>
            <a:ext cx="7804597" cy="5853448"/>
          </a:xfrm>
          <a:prstGeom prst="rect">
            <a:avLst/>
          </a:prstGeom>
        </p:spPr>
      </p:pic>
      <p:sp>
        <p:nvSpPr>
          <p:cNvPr id="8" name="Прямоугольник 7"/>
          <p:cNvSpPr/>
          <p:nvPr/>
        </p:nvSpPr>
        <p:spPr>
          <a:xfrm>
            <a:off x="3262649" y="1558344"/>
            <a:ext cx="1081825" cy="5666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Picture 8"/>
          <p:cNvPicPr>
            <a:picLocks noChangeAspect="1"/>
          </p:cNvPicPr>
          <p:nvPr/>
        </p:nvPicPr>
        <p:blipFill>
          <a:blip r:embed="rId3"/>
          <a:stretch>
            <a:fillRect/>
          </a:stretch>
        </p:blipFill>
        <p:spPr>
          <a:xfrm>
            <a:off x="4894311" y="2125014"/>
            <a:ext cx="6044410" cy="4533307"/>
          </a:xfrm>
          <a:prstGeom prst="rect">
            <a:avLst/>
          </a:prstGeom>
        </p:spPr>
      </p:pic>
      <p:sp>
        <p:nvSpPr>
          <p:cNvPr id="10" name="Прямоугольник 7"/>
          <p:cNvSpPr/>
          <p:nvPr/>
        </p:nvSpPr>
        <p:spPr>
          <a:xfrm>
            <a:off x="4894311" y="2125014"/>
            <a:ext cx="6044410" cy="45333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Shape 65"/>
          <p:cNvSpPr txBox="1">
            <a:spLocks noGrp="1"/>
          </p:cNvSpPr>
          <p:nvPr>
            <p:ph type="title"/>
          </p:nvPr>
        </p:nvSpPr>
        <p:spPr>
          <a:xfrm>
            <a:off x="0" y="0"/>
            <a:ext cx="11360800" cy="763600"/>
          </a:xfrm>
          <a:prstGeom prst="rect">
            <a:avLst/>
          </a:prstGeom>
        </p:spPr>
        <p:txBody>
          <a:bodyPr spcFirstLastPara="1" vert="horz" wrap="square" lIns="121900" tIns="121900" rIns="121900" bIns="121900" rtlCol="0" anchor="t" anchorCtr="0">
            <a:noAutofit/>
          </a:bodyPr>
          <a:lstStyle/>
          <a:p>
            <a:pPr lvl="0"/>
            <a:r>
              <a:rPr lang="en-US" dirty="0" smtClean="0">
                <a:solidFill>
                  <a:srgbClr val="33B067"/>
                </a:solidFill>
              </a:rPr>
              <a:t>Information flow from means to variances</a:t>
            </a:r>
            <a:endParaRPr dirty="0">
              <a:solidFill>
                <a:srgbClr val="33B067"/>
              </a:solidFill>
            </a:endParaRPr>
          </a:p>
        </p:txBody>
      </p:sp>
      <p:cxnSp>
        <p:nvCxnSpPr>
          <p:cNvPr id="5" name="Straight Connector 4"/>
          <p:cNvCxnSpPr/>
          <p:nvPr/>
        </p:nvCxnSpPr>
        <p:spPr>
          <a:xfrm>
            <a:off x="3262649" y="2125014"/>
            <a:ext cx="1631662" cy="45333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44474" y="1558344"/>
            <a:ext cx="6594247" cy="5382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79280" y="1090343"/>
            <a:ext cx="2060708" cy="369332"/>
          </a:xfrm>
          <a:prstGeom prst="rect">
            <a:avLst/>
          </a:prstGeom>
          <a:solidFill>
            <a:schemeClr val="bg1"/>
          </a:solidFill>
        </p:spPr>
        <p:txBody>
          <a:bodyPr wrap="square" rtlCol="0">
            <a:spAutoFit/>
          </a:bodyPr>
          <a:lstStyle/>
          <a:p>
            <a:pPr algn="ctr"/>
            <a:r>
              <a:rPr lang="en-US" smtClean="0"/>
              <a:t>MNIST</a:t>
            </a:r>
            <a:endParaRPr lang="en-US" dirty="0"/>
          </a:p>
        </p:txBody>
      </p:sp>
      <p:sp>
        <p:nvSpPr>
          <p:cNvPr id="15" name="TextBox 14"/>
          <p:cNvSpPr txBox="1"/>
          <p:nvPr/>
        </p:nvSpPr>
        <p:spPr>
          <a:xfrm>
            <a:off x="6874477" y="2258593"/>
            <a:ext cx="1791730" cy="369332"/>
          </a:xfrm>
          <a:prstGeom prst="rect">
            <a:avLst/>
          </a:prstGeom>
          <a:solidFill>
            <a:schemeClr val="bg1"/>
          </a:solidFill>
        </p:spPr>
        <p:txBody>
          <a:bodyPr wrap="square" rtlCol="0">
            <a:spAutoFit/>
          </a:bodyPr>
          <a:lstStyle/>
          <a:p>
            <a:pPr algn="ctr"/>
            <a:r>
              <a:rPr lang="en-US" smtClean="0"/>
              <a:t>MNIST</a:t>
            </a:r>
            <a:endParaRPr lang="en-US" dirty="0"/>
          </a:p>
        </p:txBody>
      </p:sp>
      <p:sp>
        <p:nvSpPr>
          <p:cNvPr id="16" name="Google Shape;202;p20"/>
          <p:cNvSpPr txBox="1">
            <a:spLocks noGrp="1"/>
          </p:cNvSpPr>
          <p:nvPr>
            <p:ph type="sldNum" idx="12"/>
          </p:nvPr>
        </p:nvSpPr>
        <p:spPr>
          <a:xfrm>
            <a:off x="11413384" y="6302562"/>
            <a:ext cx="731600" cy="524800"/>
          </a:xfrm>
          <a:prstGeom prst="rect">
            <a:avLst/>
          </a:prstGeom>
          <a:noFill/>
          <a:ln>
            <a:noFill/>
          </a:ln>
        </p:spPr>
        <p:txBody>
          <a:bodyPr spcFirstLastPara="1" vert="horz" wrap="square" lIns="121900" tIns="121900" rIns="121900" bIns="121900" rtlCol="0" anchor="ctr" anchorCtr="0">
            <a:noAutofit/>
          </a:bodyPr>
          <a:lstStyle/>
          <a:p>
            <a:r>
              <a:rPr lang="en-US" sz="1870" dirty="0" smtClean="0">
                <a:solidFill>
                  <a:schemeClr val="tx1"/>
                </a:solidFill>
                <a:latin typeface="Arial" charset="0"/>
                <a:ea typeface="Arial" charset="0"/>
                <a:cs typeface="Arial" charset="0"/>
              </a:rPr>
              <a:t>36</a:t>
            </a:r>
            <a:endParaRPr sz="187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302928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579566" y="1217676"/>
            <a:ext cx="11332686" cy="4503502"/>
          </a:xfrm>
          <a:prstGeom prst="rect">
            <a:avLst/>
          </a:prstGeom>
        </p:spPr>
        <p:txBody>
          <a:bodyPr spcFirstLastPara="1" vert="horz" wrap="square" lIns="121900" tIns="121900" rIns="121900" bIns="121900" rtlCol="0" anchor="t" anchorCtr="0">
            <a:noAutofit/>
          </a:bodyPr>
          <a:lstStyle/>
          <a:p>
            <a:r>
              <a:rPr lang="en-US" dirty="0" err="1" smtClean="0"/>
              <a:t>Variational</a:t>
            </a:r>
            <a:r>
              <a:rPr lang="en-US" dirty="0" smtClean="0"/>
              <a:t> Dropout is one of the first examples of Bayesian Neural Networks</a:t>
            </a:r>
          </a:p>
          <a:p>
            <a:r>
              <a:rPr lang="en-US" dirty="0" smtClean="0"/>
              <a:t>A lot of different models with totally different properties </a:t>
            </a:r>
            <a:r>
              <a:rPr lang="ru-RU" dirty="0" smtClean="0"/>
              <a:t/>
            </a:r>
            <a:br>
              <a:rPr lang="ru-RU" dirty="0" smtClean="0"/>
            </a:br>
            <a:r>
              <a:rPr lang="en-US" dirty="0" smtClean="0"/>
              <a:t>appeared from </a:t>
            </a:r>
            <a:r>
              <a:rPr lang="en-US" dirty="0" err="1" smtClean="0"/>
              <a:t>Variational</a:t>
            </a:r>
            <a:r>
              <a:rPr lang="en-US" dirty="0" smtClean="0"/>
              <a:t> Dropout</a:t>
            </a:r>
          </a:p>
          <a:p>
            <a:r>
              <a:rPr lang="en-US" dirty="0" err="1" smtClean="0"/>
              <a:t>Variational</a:t>
            </a:r>
            <a:r>
              <a:rPr lang="en-US" dirty="0" smtClean="0"/>
              <a:t> Inference is a powerful framework </a:t>
            </a:r>
            <a:r>
              <a:rPr lang="ru-RU" dirty="0"/>
              <a:t/>
            </a:r>
            <a:br>
              <a:rPr lang="ru-RU" dirty="0"/>
            </a:br>
            <a:r>
              <a:rPr lang="en-US" dirty="0" smtClean="0"/>
              <a:t>for building Bayesian Neural Networks</a:t>
            </a:r>
            <a:endParaRPr lang="ru-RU" dirty="0" smtClean="0"/>
          </a:p>
          <a:p>
            <a:r>
              <a:rPr lang="en-US" dirty="0" smtClean="0"/>
              <a:t>We can efficiently store information in the variances (if we remove means 🙃)</a:t>
            </a:r>
          </a:p>
          <a:p>
            <a:r>
              <a:rPr lang="en-US" dirty="0" smtClean="0"/>
              <a:t>Don’t forget about pitfalls of Weight Scaling Rule</a:t>
            </a:r>
            <a:endParaRPr lang="en-US" dirty="0" smtClean="0"/>
          </a:p>
          <a:p>
            <a:endParaRPr lang="en-US" dirty="0" smtClean="0"/>
          </a:p>
          <a:p>
            <a:endParaRPr lang="en-US" dirty="0" smtClean="0"/>
          </a:p>
        </p:txBody>
      </p:sp>
      <p:sp>
        <p:nvSpPr>
          <p:cNvPr id="65" name="Shape 65"/>
          <p:cNvSpPr txBox="1">
            <a:spLocks noGrp="1"/>
          </p:cNvSpPr>
          <p:nvPr>
            <p:ph type="title"/>
          </p:nvPr>
        </p:nvSpPr>
        <p:spPr>
          <a:xfrm>
            <a:off x="0" y="0"/>
            <a:ext cx="11360800" cy="763600"/>
          </a:xfrm>
          <a:prstGeom prst="rect">
            <a:avLst/>
          </a:prstGeom>
        </p:spPr>
        <p:txBody>
          <a:bodyPr spcFirstLastPara="1" vert="horz" wrap="square" lIns="121900" tIns="121900" rIns="121900" bIns="121900" rtlCol="0" anchor="t" anchorCtr="0">
            <a:noAutofit/>
          </a:bodyPr>
          <a:lstStyle/>
          <a:p>
            <a:r>
              <a:rPr lang="en-US" dirty="0" smtClean="0">
                <a:solidFill>
                  <a:srgbClr val="33B067"/>
                </a:solidFill>
              </a:rPr>
              <a:t>Conclusions</a:t>
            </a:r>
            <a:endParaRPr dirty="0">
              <a:solidFill>
                <a:srgbClr val="33B067"/>
              </a:solidFill>
            </a:endParaRPr>
          </a:p>
        </p:txBody>
      </p:sp>
      <p:sp>
        <p:nvSpPr>
          <p:cNvPr id="66" name="Shape 6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37</a:t>
            </a:fld>
            <a:endParaRPr/>
          </a:p>
        </p:txBody>
      </p:sp>
    </p:spTree>
    <p:extLst>
      <p:ext uri="{BB962C8B-B14F-4D97-AF65-F5344CB8AC3E}">
        <p14:creationId xmlns:p14="http://schemas.microsoft.com/office/powerpoint/2010/main" val="885653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508000" y="103967"/>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Gaussian Dropout</a:t>
            </a:r>
            <a:endParaRPr dirty="0">
              <a:solidFill>
                <a:srgbClr val="33B067"/>
              </a:solidFill>
            </a:endParaRPr>
          </a:p>
        </p:txBody>
      </p:sp>
      <p:sp>
        <p:nvSpPr>
          <p:cNvPr id="71" name="Google Shape;71;p15"/>
          <p:cNvSpPr txBox="1">
            <a:spLocks noGrp="1"/>
          </p:cNvSpPr>
          <p:nvPr>
            <p:ph type="sldNum" idx="12"/>
          </p:nvPr>
        </p:nvSpPr>
        <p:spPr>
          <a:xfrm>
            <a:off x="11652675" y="6278434"/>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4</a:t>
            </a:fld>
            <a:endParaRPr dirty="0"/>
          </a:p>
        </p:txBody>
      </p:sp>
      <p:pic>
        <p:nvPicPr>
          <p:cNvPr id="72" name="Google Shape;72;p15"/>
          <p:cNvPicPr preferRelativeResize="0"/>
          <p:nvPr/>
        </p:nvPicPr>
        <p:blipFill rotWithShape="1">
          <a:blip r:embed="rId3">
            <a:alphaModFix/>
          </a:blip>
          <a:srcRect/>
          <a:stretch/>
        </p:blipFill>
        <p:spPr>
          <a:xfrm>
            <a:off x="7815022" y="1194998"/>
            <a:ext cx="1763524" cy="1761028"/>
          </a:xfrm>
          <a:prstGeom prst="rect">
            <a:avLst/>
          </a:prstGeom>
          <a:noFill/>
          <a:ln>
            <a:noFill/>
          </a:ln>
        </p:spPr>
      </p:pic>
      <p:sp>
        <p:nvSpPr>
          <p:cNvPr id="74" name="Google Shape;74;p15"/>
          <p:cNvSpPr txBox="1"/>
          <p:nvPr/>
        </p:nvSpPr>
        <p:spPr>
          <a:xfrm>
            <a:off x="864757" y="3107143"/>
            <a:ext cx="845600" cy="6188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input</a:t>
            </a:r>
            <a:endParaRPr sz="2400"/>
          </a:p>
        </p:txBody>
      </p:sp>
      <p:sp>
        <p:nvSpPr>
          <p:cNvPr id="76" name="Google Shape;76;p15"/>
          <p:cNvSpPr txBox="1"/>
          <p:nvPr/>
        </p:nvSpPr>
        <p:spPr>
          <a:xfrm>
            <a:off x="7969069" y="2854825"/>
            <a:ext cx="1375600" cy="3432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dirty="0">
                <a:solidFill>
                  <a:srgbClr val="000000"/>
                </a:solidFill>
                <a:latin typeface="Arial"/>
                <a:ea typeface="Arial"/>
                <a:cs typeface="Arial"/>
                <a:sym typeface="Arial"/>
              </a:rPr>
              <a:t>activations</a:t>
            </a:r>
            <a:endParaRPr sz="2400" dirty="0"/>
          </a:p>
        </p:txBody>
      </p:sp>
      <p:pic>
        <p:nvPicPr>
          <p:cNvPr id="78" name="Google Shape;78;p15"/>
          <p:cNvPicPr preferRelativeResize="0"/>
          <p:nvPr/>
        </p:nvPicPr>
        <p:blipFill rotWithShape="1">
          <a:blip r:embed="rId4">
            <a:alphaModFix/>
          </a:blip>
          <a:srcRect l="2496" t="1748" b="2152"/>
          <a:stretch/>
        </p:blipFill>
        <p:spPr>
          <a:xfrm>
            <a:off x="10139594" y="1138201"/>
            <a:ext cx="1763516" cy="1832673"/>
          </a:xfrm>
          <a:prstGeom prst="rect">
            <a:avLst/>
          </a:prstGeom>
          <a:noFill/>
          <a:ln>
            <a:noFill/>
          </a:ln>
        </p:spPr>
      </p:pic>
      <p:sp>
        <p:nvSpPr>
          <p:cNvPr id="79" name="Google Shape;79;p15"/>
          <p:cNvSpPr txBox="1"/>
          <p:nvPr/>
        </p:nvSpPr>
        <p:spPr>
          <a:xfrm>
            <a:off x="10288313" y="2854825"/>
            <a:ext cx="1504800" cy="343200"/>
          </a:xfrm>
          <a:prstGeom prst="rect">
            <a:avLst/>
          </a:prstGeom>
          <a:noFill/>
          <a:ln>
            <a:noFill/>
          </a:ln>
        </p:spPr>
        <p:txBody>
          <a:bodyPr spcFirstLastPara="1" wrap="square" lIns="121900" tIns="121900" rIns="121900" bIns="121900" anchor="t" anchorCtr="0">
            <a:noAutofit/>
          </a:bodyPr>
          <a:lstStyle/>
          <a:p>
            <a:pPr algn="ctr">
              <a:buClr>
                <a:srgbClr val="000000"/>
              </a:buClr>
            </a:pPr>
            <a:r>
              <a:rPr lang="en" sz="1867">
                <a:solidFill>
                  <a:srgbClr val="000000"/>
                </a:solidFill>
                <a:latin typeface="Arial"/>
                <a:ea typeface="Arial"/>
                <a:cs typeface="Arial"/>
                <a:sym typeface="Arial"/>
              </a:rPr>
              <a:t>nonlinearity</a:t>
            </a:r>
            <a:endParaRPr sz="2400" dirty="0"/>
          </a:p>
        </p:txBody>
      </p:sp>
      <p:grpSp>
        <p:nvGrpSpPr>
          <p:cNvPr id="80" name="Google Shape;80;p15"/>
          <p:cNvGrpSpPr/>
          <p:nvPr/>
        </p:nvGrpSpPr>
        <p:grpSpPr>
          <a:xfrm>
            <a:off x="5013488" y="1248380"/>
            <a:ext cx="1712689" cy="2020666"/>
            <a:chOff x="3522887" y="1200164"/>
            <a:chExt cx="1340412" cy="1515499"/>
          </a:xfrm>
        </p:grpSpPr>
        <p:pic>
          <p:nvPicPr>
            <p:cNvPr id="81" name="Google Shape;81;p15"/>
            <p:cNvPicPr preferRelativeResize="0"/>
            <p:nvPr/>
          </p:nvPicPr>
          <p:blipFill rotWithShape="1">
            <a:blip r:embed="rId5">
              <a:alphaModFix/>
            </a:blip>
            <a:srcRect/>
            <a:stretch/>
          </p:blipFill>
          <p:spPr>
            <a:xfrm>
              <a:off x="3522887" y="1200164"/>
              <a:ext cx="1340412" cy="1287098"/>
            </a:xfrm>
            <a:prstGeom prst="rect">
              <a:avLst/>
            </a:prstGeom>
            <a:noFill/>
            <a:ln>
              <a:noFill/>
            </a:ln>
          </p:spPr>
        </p:pic>
        <p:sp>
          <p:nvSpPr>
            <p:cNvPr id="82" name="Google Shape;82;p15"/>
            <p:cNvSpPr txBox="1"/>
            <p:nvPr/>
          </p:nvSpPr>
          <p:spPr>
            <a:xfrm>
              <a:off x="3861116" y="2497863"/>
              <a:ext cx="661800" cy="217800"/>
            </a:xfrm>
            <a:prstGeom prst="rect">
              <a:avLst/>
            </a:prstGeom>
            <a:noFill/>
            <a:ln>
              <a:noFill/>
            </a:ln>
          </p:spPr>
          <p:txBody>
            <a:bodyPr spcFirstLastPara="1" wrap="square" lIns="121900" tIns="121900" rIns="121900" bIns="121900" anchor="ctr" anchorCtr="0">
              <a:noAutofit/>
            </a:bodyPr>
            <a:lstStyle/>
            <a:p>
              <a:pPr>
                <a:buClr>
                  <a:srgbClr val="000000"/>
                </a:buClr>
              </a:pPr>
              <a:r>
                <a:rPr lang="en" sz="1867">
                  <a:solidFill>
                    <a:srgbClr val="000000"/>
                  </a:solidFill>
                  <a:latin typeface="Arial"/>
                  <a:ea typeface="Arial"/>
                  <a:cs typeface="Arial"/>
                  <a:sym typeface="Arial"/>
                </a:rPr>
                <a:t>noise</a:t>
              </a:r>
              <a:endParaRPr sz="2400" dirty="0"/>
            </a:p>
          </p:txBody>
        </p:sp>
        <p:pic>
          <p:nvPicPr>
            <p:cNvPr id="83" name="Google Shape;83;p15"/>
            <p:cNvPicPr preferRelativeResize="0"/>
            <p:nvPr/>
          </p:nvPicPr>
          <p:blipFill rotWithShape="1">
            <a:blip r:embed="rId6">
              <a:alphaModFix/>
            </a:blip>
            <a:srcRect/>
            <a:stretch/>
          </p:blipFill>
          <p:spPr>
            <a:xfrm>
              <a:off x="4153600" y="2138050"/>
              <a:ext cx="609600" cy="266700"/>
            </a:xfrm>
            <a:prstGeom prst="rect">
              <a:avLst/>
            </a:prstGeom>
            <a:noFill/>
            <a:ln>
              <a:noFill/>
            </a:ln>
          </p:spPr>
        </p:pic>
        <p:pic>
          <p:nvPicPr>
            <p:cNvPr id="84" name="Google Shape;84;p15"/>
            <p:cNvPicPr preferRelativeResize="0"/>
            <p:nvPr/>
          </p:nvPicPr>
          <p:blipFill rotWithShape="1">
            <a:blip r:embed="rId7">
              <a:alphaModFix/>
            </a:blip>
            <a:srcRect/>
            <a:stretch/>
          </p:blipFill>
          <p:spPr>
            <a:xfrm>
              <a:off x="3810625" y="2110575"/>
              <a:ext cx="779350" cy="257400"/>
            </a:xfrm>
            <a:prstGeom prst="rect">
              <a:avLst/>
            </a:prstGeom>
            <a:noFill/>
            <a:ln>
              <a:noFill/>
            </a:ln>
          </p:spPr>
        </p:pic>
      </p:grpSp>
      <p:pic>
        <p:nvPicPr>
          <p:cNvPr id="85" name="Google Shape;85;p15"/>
          <p:cNvPicPr preferRelativeResize="0"/>
          <p:nvPr/>
        </p:nvPicPr>
        <p:blipFill rotWithShape="1">
          <a:blip r:embed="rId8">
            <a:alphaModFix/>
          </a:blip>
          <a:srcRect l="16177" r="36836"/>
          <a:stretch/>
        </p:blipFill>
        <p:spPr>
          <a:xfrm>
            <a:off x="3072312" y="1254934"/>
            <a:ext cx="1797629" cy="1779403"/>
          </a:xfrm>
          <a:prstGeom prst="rect">
            <a:avLst/>
          </a:prstGeom>
          <a:noFill/>
          <a:ln>
            <a:noFill/>
          </a:ln>
        </p:spPr>
      </p:pic>
      <p:pic>
        <p:nvPicPr>
          <p:cNvPr id="87" name="Google Shape;87;p15"/>
          <p:cNvPicPr preferRelativeResize="0"/>
          <p:nvPr/>
        </p:nvPicPr>
        <p:blipFill rotWithShape="1">
          <a:blip r:embed="rId9">
            <a:alphaModFix/>
          </a:blip>
          <a:srcRect/>
          <a:stretch/>
        </p:blipFill>
        <p:spPr>
          <a:xfrm>
            <a:off x="991298" y="1216105"/>
            <a:ext cx="1373561" cy="1440779"/>
          </a:xfrm>
          <a:prstGeom prst="rect">
            <a:avLst/>
          </a:prstGeom>
          <a:noFill/>
          <a:ln>
            <a:noFill/>
          </a:ln>
        </p:spPr>
      </p:pic>
      <p:pic>
        <p:nvPicPr>
          <p:cNvPr id="88" name="Google Shape;88;p15"/>
          <p:cNvPicPr preferRelativeResize="0"/>
          <p:nvPr/>
        </p:nvPicPr>
        <p:blipFill rotWithShape="1">
          <a:blip r:embed="rId10">
            <a:alphaModFix/>
          </a:blip>
          <a:srcRect t="14441" r="11659"/>
          <a:stretch/>
        </p:blipFill>
        <p:spPr>
          <a:xfrm>
            <a:off x="746331" y="1453134"/>
            <a:ext cx="1419781" cy="1506661"/>
          </a:xfrm>
          <a:prstGeom prst="rect">
            <a:avLst/>
          </a:prstGeom>
          <a:noFill/>
          <a:ln>
            <a:noFill/>
          </a:ln>
        </p:spPr>
      </p:pic>
      <p:pic>
        <p:nvPicPr>
          <p:cNvPr id="89" name="Google Shape;89;p15"/>
          <p:cNvPicPr preferRelativeResize="0"/>
          <p:nvPr/>
        </p:nvPicPr>
        <p:blipFill rotWithShape="1">
          <a:blip r:embed="rId11">
            <a:alphaModFix/>
          </a:blip>
          <a:srcRect/>
          <a:stretch/>
        </p:blipFill>
        <p:spPr>
          <a:xfrm>
            <a:off x="352543" y="1683838"/>
            <a:ext cx="1419781" cy="1399689"/>
          </a:xfrm>
          <a:prstGeom prst="rect">
            <a:avLst/>
          </a:prstGeom>
          <a:noFill/>
          <a:ln>
            <a:noFill/>
          </a:ln>
        </p:spPr>
      </p:pic>
      <p:grpSp>
        <p:nvGrpSpPr>
          <p:cNvPr id="95" name="Google Shape;95;p15"/>
          <p:cNvGrpSpPr/>
          <p:nvPr/>
        </p:nvGrpSpPr>
        <p:grpSpPr>
          <a:xfrm>
            <a:off x="6464272" y="3756480"/>
            <a:ext cx="5639360" cy="1597784"/>
            <a:chOff x="3649854" y="3671648"/>
            <a:chExt cx="3996901" cy="1100100"/>
          </a:xfrm>
        </p:grpSpPr>
        <p:cxnSp>
          <p:nvCxnSpPr>
            <p:cNvPr id="96" name="Google Shape;96;p15"/>
            <p:cNvCxnSpPr>
              <a:stCxn id="97" idx="1"/>
            </p:cNvCxnSpPr>
            <p:nvPr/>
          </p:nvCxnSpPr>
          <p:spPr>
            <a:xfrm flipH="1">
              <a:off x="3649854" y="3868448"/>
              <a:ext cx="744300" cy="903300"/>
            </a:xfrm>
            <a:prstGeom prst="straightConnector1">
              <a:avLst/>
            </a:prstGeom>
            <a:noFill/>
            <a:ln w="19050" cap="flat" cmpd="sng">
              <a:solidFill>
                <a:srgbClr val="FF0000"/>
              </a:solidFill>
              <a:prstDash val="solid"/>
              <a:round/>
              <a:headEnd type="none" w="sm" len="sm"/>
              <a:tailEnd type="triangle" w="lg" len="lg"/>
            </a:ln>
          </p:spPr>
        </p:cxnSp>
        <p:sp>
          <p:nvSpPr>
            <p:cNvPr id="97" name="Google Shape;97;p15"/>
            <p:cNvSpPr txBox="1"/>
            <p:nvPr/>
          </p:nvSpPr>
          <p:spPr>
            <a:xfrm>
              <a:off x="4394155" y="3671648"/>
              <a:ext cx="3252600" cy="393600"/>
            </a:xfrm>
            <a:prstGeom prst="rect">
              <a:avLst/>
            </a:prstGeom>
            <a:noFill/>
            <a:ln>
              <a:noFill/>
            </a:ln>
          </p:spPr>
          <p:txBody>
            <a:bodyPr spcFirstLastPara="1" wrap="square" lIns="121900" tIns="121900" rIns="121900" bIns="121900" anchor="t" anchorCtr="0">
              <a:noAutofit/>
            </a:bodyPr>
            <a:lstStyle/>
            <a:p>
              <a:pPr>
                <a:buClr>
                  <a:srgbClr val="000000"/>
                </a:buClr>
              </a:pPr>
              <a:r>
                <a:rPr lang="en-US" sz="1867" dirty="0" err="1">
                  <a:solidFill>
                    <a:srgbClr val="000000"/>
                  </a:solidFill>
                  <a:latin typeface="Arial"/>
                  <a:ea typeface="Arial"/>
                  <a:cs typeface="Arial"/>
                  <a:sym typeface="Arial"/>
                </a:rPr>
                <a:t>i</a:t>
              </a:r>
              <a:r>
                <a:rPr lang="en" sz="1867" dirty="0" smtClean="0">
                  <a:solidFill>
                    <a:srgbClr val="000000"/>
                  </a:solidFill>
                  <a:latin typeface="Arial"/>
                  <a:ea typeface="Arial"/>
                  <a:cs typeface="Arial"/>
                  <a:sym typeface="Arial"/>
                </a:rPr>
                <a:t>t </a:t>
              </a:r>
              <a:r>
                <a:rPr lang="en" sz="1867" dirty="0">
                  <a:solidFill>
                    <a:srgbClr val="000000"/>
                  </a:solidFill>
                  <a:latin typeface="Arial"/>
                  <a:ea typeface="Arial"/>
                  <a:cs typeface="Arial"/>
                  <a:sym typeface="Arial"/>
                </a:rPr>
                <a:t>does not change the mean value  </a:t>
              </a:r>
              <a:endParaRPr sz="2400" dirty="0"/>
            </a:p>
          </p:txBody>
        </p:sp>
      </p:grpSp>
      <p:cxnSp>
        <p:nvCxnSpPr>
          <p:cNvPr id="98" name="Google Shape;98;p15"/>
          <p:cNvCxnSpPr/>
          <p:nvPr/>
        </p:nvCxnSpPr>
        <p:spPr>
          <a:xfrm flipH="1">
            <a:off x="6680168" y="5092541"/>
            <a:ext cx="1048589" cy="547555"/>
          </a:xfrm>
          <a:prstGeom prst="straightConnector1">
            <a:avLst/>
          </a:prstGeom>
          <a:noFill/>
          <a:ln w="19050" cap="flat" cmpd="sng">
            <a:solidFill>
              <a:srgbClr val="FF0000"/>
            </a:solidFill>
            <a:prstDash val="solid"/>
            <a:round/>
            <a:headEnd type="none" w="sm" len="sm"/>
            <a:tailEnd type="triangle" w="lg" len="lg"/>
          </a:ln>
        </p:spPr>
      </p:cxnSp>
      <p:sp>
        <p:nvSpPr>
          <p:cNvPr id="99" name="Google Shape;99;p15"/>
          <p:cNvSpPr txBox="1"/>
          <p:nvPr/>
        </p:nvSpPr>
        <p:spPr>
          <a:xfrm>
            <a:off x="7790357" y="4748082"/>
            <a:ext cx="3366000" cy="5248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dirty="0">
                <a:solidFill>
                  <a:srgbClr val="000000"/>
                </a:solidFill>
                <a:latin typeface="Arial"/>
                <a:ea typeface="Arial"/>
                <a:cs typeface="Arial"/>
                <a:sym typeface="Arial"/>
              </a:rPr>
              <a:t>adds multiplicative noise </a:t>
            </a:r>
            <a:endParaRPr sz="2400" dirty="0"/>
          </a:p>
        </p:txBody>
      </p:sp>
      <p:grpSp>
        <p:nvGrpSpPr>
          <p:cNvPr id="100" name="Google Shape;100;p15"/>
          <p:cNvGrpSpPr/>
          <p:nvPr/>
        </p:nvGrpSpPr>
        <p:grpSpPr>
          <a:xfrm>
            <a:off x="6726177" y="5693735"/>
            <a:ext cx="4926498" cy="763600"/>
            <a:chOff x="4725215" y="4269954"/>
            <a:chExt cx="3694873" cy="572700"/>
          </a:xfrm>
        </p:grpSpPr>
        <p:cxnSp>
          <p:nvCxnSpPr>
            <p:cNvPr id="101" name="Google Shape;101;p15"/>
            <p:cNvCxnSpPr/>
            <p:nvPr/>
          </p:nvCxnSpPr>
          <p:spPr>
            <a:xfrm flipH="1">
              <a:off x="4725215" y="4528365"/>
              <a:ext cx="1084500" cy="21300"/>
            </a:xfrm>
            <a:prstGeom prst="straightConnector1">
              <a:avLst/>
            </a:prstGeom>
            <a:noFill/>
            <a:ln w="19050" cap="flat" cmpd="sng">
              <a:solidFill>
                <a:srgbClr val="FF0000"/>
              </a:solidFill>
              <a:prstDash val="solid"/>
              <a:round/>
              <a:headEnd type="none" w="sm" len="sm"/>
              <a:tailEnd type="triangle" w="lg" len="lg"/>
            </a:ln>
          </p:spPr>
        </p:cxnSp>
        <p:pic>
          <p:nvPicPr>
            <p:cNvPr id="102" name="Google Shape;102;p15"/>
            <p:cNvPicPr preferRelativeResize="0"/>
            <p:nvPr/>
          </p:nvPicPr>
          <p:blipFill rotWithShape="1">
            <a:blip r:embed="rId12">
              <a:alphaModFix/>
            </a:blip>
            <a:srcRect t="48159"/>
            <a:stretch/>
          </p:blipFill>
          <p:spPr>
            <a:xfrm>
              <a:off x="5895588" y="4269954"/>
              <a:ext cx="2524500" cy="572700"/>
            </a:xfrm>
            <a:prstGeom prst="rect">
              <a:avLst/>
            </a:prstGeom>
            <a:noFill/>
            <a:ln>
              <a:noFill/>
            </a:ln>
          </p:spPr>
        </p:pic>
      </p:grpSp>
      <p:sp>
        <p:nvSpPr>
          <p:cNvPr id="75" name="Google Shape;75;p15"/>
          <p:cNvSpPr txBox="1"/>
          <p:nvPr/>
        </p:nvSpPr>
        <p:spPr>
          <a:xfrm>
            <a:off x="3344492" y="2854495"/>
            <a:ext cx="1052800" cy="4772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a:solidFill>
                  <a:srgbClr val="000000"/>
                </a:solidFill>
                <a:latin typeface="Arial"/>
                <a:ea typeface="Arial"/>
                <a:cs typeface="Arial"/>
                <a:sym typeface="Arial"/>
              </a:rPr>
              <a:t>weights</a:t>
            </a:r>
            <a:endParaRPr sz="2400" dirty="0"/>
          </a:p>
        </p:txBody>
      </p:sp>
      <p:cxnSp>
        <p:nvCxnSpPr>
          <p:cNvPr id="35" name="Google Shape;101;p15"/>
          <p:cNvCxnSpPr/>
          <p:nvPr/>
        </p:nvCxnSpPr>
        <p:spPr>
          <a:xfrm>
            <a:off x="2451521" y="2054537"/>
            <a:ext cx="526458" cy="0"/>
          </a:xfrm>
          <a:prstGeom prst="straightConnector1">
            <a:avLst/>
          </a:prstGeom>
          <a:noFill/>
          <a:ln w="19050" cap="flat" cmpd="sng">
            <a:solidFill>
              <a:srgbClr val="595959"/>
            </a:solidFill>
            <a:prstDash val="solid"/>
            <a:round/>
            <a:headEnd type="none" w="sm" len="sm"/>
            <a:tailEnd type="triangle" w="lg" len="lg"/>
          </a:ln>
        </p:spPr>
      </p:cxnSp>
      <p:cxnSp>
        <p:nvCxnSpPr>
          <p:cNvPr id="38" name="Google Shape;101;p15"/>
          <p:cNvCxnSpPr/>
          <p:nvPr/>
        </p:nvCxnSpPr>
        <p:spPr>
          <a:xfrm>
            <a:off x="6970354" y="2049615"/>
            <a:ext cx="526458" cy="0"/>
          </a:xfrm>
          <a:prstGeom prst="straightConnector1">
            <a:avLst/>
          </a:prstGeom>
          <a:noFill/>
          <a:ln w="19050" cap="flat" cmpd="sng">
            <a:solidFill>
              <a:srgbClr val="595959"/>
            </a:solidFill>
            <a:prstDash val="solid"/>
            <a:round/>
            <a:headEnd type="none" w="sm" len="sm"/>
            <a:tailEnd type="triangle" w="lg" len="lg"/>
          </a:ln>
        </p:spPr>
      </p:cxnSp>
      <p:cxnSp>
        <p:nvCxnSpPr>
          <p:cNvPr id="39" name="Google Shape;101;p15"/>
          <p:cNvCxnSpPr/>
          <p:nvPr/>
        </p:nvCxnSpPr>
        <p:spPr>
          <a:xfrm>
            <a:off x="9578546" y="2032336"/>
            <a:ext cx="526458" cy="0"/>
          </a:xfrm>
          <a:prstGeom prst="straightConnector1">
            <a:avLst/>
          </a:prstGeom>
          <a:noFill/>
          <a:ln w="19050" cap="flat" cmpd="sng">
            <a:solidFill>
              <a:srgbClr val="595959"/>
            </a:solidFill>
            <a:prstDash val="solid"/>
            <a:round/>
            <a:headEnd type="none" w="sm" len="sm"/>
            <a:tailEnd type="triangle" w="lg" len="lg"/>
          </a:ln>
        </p:spPr>
      </p:cxnSp>
      <p:grpSp>
        <p:nvGrpSpPr>
          <p:cNvPr id="11" name="Group 10"/>
          <p:cNvGrpSpPr/>
          <p:nvPr/>
        </p:nvGrpSpPr>
        <p:grpSpPr>
          <a:xfrm>
            <a:off x="2451521" y="2206464"/>
            <a:ext cx="5045291" cy="4292781"/>
            <a:chOff x="2451521" y="2206464"/>
            <a:chExt cx="5045291" cy="4292781"/>
          </a:xfrm>
        </p:grpSpPr>
        <p:grpSp>
          <p:nvGrpSpPr>
            <p:cNvPr id="90" name="Google Shape;90;p15"/>
            <p:cNvGrpSpPr/>
            <p:nvPr/>
          </p:nvGrpSpPr>
          <p:grpSpPr>
            <a:xfrm>
              <a:off x="3622735" y="3789810"/>
              <a:ext cx="2781506" cy="2709435"/>
              <a:chOff x="2415353" y="2794457"/>
              <a:chExt cx="2274206" cy="2140817"/>
            </a:xfrm>
          </p:grpSpPr>
          <p:pic>
            <p:nvPicPr>
              <p:cNvPr id="91" name="Google Shape;91;p15"/>
              <p:cNvPicPr preferRelativeResize="0"/>
              <p:nvPr/>
            </p:nvPicPr>
            <p:blipFill rotWithShape="1">
              <a:blip r:embed="rId8">
                <a:alphaModFix/>
              </a:blip>
              <a:srcRect l="16177" r="36836"/>
              <a:stretch/>
            </p:blipFill>
            <p:spPr>
              <a:xfrm>
                <a:off x="2415353" y="2794457"/>
                <a:ext cx="2274206" cy="2140817"/>
              </a:xfrm>
              <a:prstGeom prst="rect">
                <a:avLst/>
              </a:prstGeom>
              <a:noFill/>
              <a:ln>
                <a:noFill/>
              </a:ln>
            </p:spPr>
          </p:pic>
          <p:pic>
            <p:nvPicPr>
              <p:cNvPr id="94" name="Google Shape;94;p15"/>
              <p:cNvPicPr preferRelativeResize="0"/>
              <p:nvPr/>
            </p:nvPicPr>
            <p:blipFill rotWithShape="1">
              <a:blip r:embed="rId12">
                <a:alphaModFix/>
              </a:blip>
              <a:srcRect b="52210"/>
              <a:stretch/>
            </p:blipFill>
            <p:spPr>
              <a:xfrm>
                <a:off x="2526845" y="4284653"/>
                <a:ext cx="1914522" cy="455213"/>
              </a:xfrm>
              <a:prstGeom prst="rect">
                <a:avLst/>
              </a:prstGeom>
              <a:noFill/>
              <a:ln>
                <a:noFill/>
              </a:ln>
            </p:spPr>
          </p:pic>
        </p:grpSp>
        <p:cxnSp>
          <p:nvCxnSpPr>
            <p:cNvPr id="42" name="Google Shape;101;p15"/>
            <p:cNvCxnSpPr/>
            <p:nvPr/>
          </p:nvCxnSpPr>
          <p:spPr>
            <a:xfrm>
              <a:off x="2451521" y="2206464"/>
              <a:ext cx="1002183" cy="2610664"/>
            </a:xfrm>
            <a:prstGeom prst="straightConnector1">
              <a:avLst/>
            </a:prstGeom>
            <a:noFill/>
            <a:ln w="19050" cap="flat" cmpd="sng">
              <a:solidFill>
                <a:srgbClr val="595959"/>
              </a:solidFill>
              <a:prstDash val="solid"/>
              <a:round/>
              <a:headEnd type="none" w="sm" len="sm"/>
              <a:tailEnd type="triangle" w="lg" len="lg"/>
            </a:ln>
          </p:spPr>
        </p:cxnSp>
        <p:cxnSp>
          <p:nvCxnSpPr>
            <p:cNvPr id="43" name="Google Shape;101;p15"/>
            <p:cNvCxnSpPr/>
            <p:nvPr/>
          </p:nvCxnSpPr>
          <p:spPr>
            <a:xfrm flipV="1">
              <a:off x="6376166" y="2383682"/>
              <a:ext cx="1120646" cy="2339302"/>
            </a:xfrm>
            <a:prstGeom prst="straightConnector1">
              <a:avLst/>
            </a:prstGeom>
            <a:noFill/>
            <a:ln w="19050" cap="flat" cmpd="sng">
              <a:solidFill>
                <a:srgbClr val="595959"/>
              </a:solidFill>
              <a:prstDash val="solid"/>
              <a:round/>
              <a:headEnd type="none" w="sm" len="sm"/>
              <a:tailEnd type="triangle" w="lg" len="lg"/>
            </a:ln>
          </p:spPr>
        </p:cxnSp>
      </p:grpSp>
    </p:spTree>
    <p:extLst>
      <p:ext uri="{BB962C8B-B14F-4D97-AF65-F5344CB8AC3E}">
        <p14:creationId xmlns:p14="http://schemas.microsoft.com/office/powerpoint/2010/main" val="59106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1"/>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
                                        <p:tgtEl>
                                          <p:spTgt spid="98"/>
                                        </p:tgtEl>
                                      </p:cBhvr>
                                    </p:animEffect>
                                  </p:childTnLst>
                                </p:cTn>
                              </p:par>
                              <p:par>
                                <p:cTn id="17" presetID="10"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1"/>
                                        <p:tgtEl>
                                          <p:spTgt spid="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fade">
                                      <p:cBhvr>
                                        <p:cTn id="24" dur="1"/>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6"/>
          <p:cNvPicPr preferRelativeResize="0"/>
          <p:nvPr/>
        </p:nvPicPr>
        <p:blipFill rotWithShape="1">
          <a:blip r:embed="rId3">
            <a:alphaModFix/>
          </a:blip>
          <a:srcRect t="67374" b="2250"/>
          <a:stretch/>
        </p:blipFill>
        <p:spPr>
          <a:xfrm>
            <a:off x="4099050" y="4326372"/>
            <a:ext cx="9208265" cy="1319099"/>
          </a:xfrm>
          <a:prstGeom prst="rect">
            <a:avLst/>
          </a:prstGeom>
          <a:noFill/>
          <a:ln>
            <a:noFill/>
          </a:ln>
        </p:spPr>
      </p:pic>
      <p:pic>
        <p:nvPicPr>
          <p:cNvPr id="108" name="Google Shape;108;p16"/>
          <p:cNvPicPr preferRelativeResize="0"/>
          <p:nvPr/>
        </p:nvPicPr>
        <p:blipFill rotWithShape="1">
          <a:blip r:embed="rId4">
            <a:alphaModFix/>
          </a:blip>
          <a:srcRect/>
          <a:stretch/>
        </p:blipFill>
        <p:spPr>
          <a:xfrm>
            <a:off x="1133045" y="2240089"/>
            <a:ext cx="3855444" cy="539433"/>
          </a:xfrm>
          <a:prstGeom prst="rect">
            <a:avLst/>
          </a:prstGeom>
          <a:noFill/>
          <a:ln>
            <a:noFill/>
          </a:ln>
        </p:spPr>
      </p:pic>
      <p:sp>
        <p:nvSpPr>
          <p:cNvPr id="109" name="Google Shape;109;p16"/>
          <p:cNvSpPr txBox="1">
            <a:spLocks noGrp="1"/>
          </p:cNvSpPr>
          <p:nvPr>
            <p:ph type="title"/>
          </p:nvPr>
        </p:nvSpPr>
        <p:spPr>
          <a:xfrm>
            <a:off x="508000" y="113600"/>
            <a:ext cx="11360800" cy="763600"/>
          </a:xfrm>
          <a:prstGeom prst="rect">
            <a:avLst/>
          </a:prstGeom>
          <a:noFill/>
          <a:ln>
            <a:noFill/>
          </a:ln>
        </p:spPr>
        <p:txBody>
          <a:bodyPr spcFirstLastPara="1" vert="horz" wrap="square" lIns="121900" tIns="121900" rIns="121900" bIns="121900" rtlCol="0" anchor="t" anchorCtr="0">
            <a:noAutofit/>
          </a:bodyPr>
          <a:lstStyle/>
          <a:p>
            <a:r>
              <a:rPr lang="en" dirty="0" err="1">
                <a:solidFill>
                  <a:srgbClr val="33B067"/>
                </a:solidFill>
              </a:rPr>
              <a:t>Variational</a:t>
            </a:r>
            <a:r>
              <a:rPr lang="en" dirty="0">
                <a:solidFill>
                  <a:srgbClr val="33B067"/>
                </a:solidFill>
              </a:rPr>
              <a:t> Dropout </a:t>
            </a:r>
            <a:endParaRPr dirty="0">
              <a:solidFill>
                <a:srgbClr val="33B067"/>
              </a:solidFill>
            </a:endParaRPr>
          </a:p>
        </p:txBody>
      </p:sp>
      <p:sp>
        <p:nvSpPr>
          <p:cNvPr id="110" name="Google Shape;110;p16"/>
          <p:cNvSpPr txBox="1"/>
          <p:nvPr/>
        </p:nvSpPr>
        <p:spPr>
          <a:xfrm>
            <a:off x="0" y="6387633"/>
            <a:ext cx="12348400" cy="412400"/>
          </a:xfrm>
          <a:prstGeom prst="rect">
            <a:avLst/>
          </a:prstGeom>
          <a:noFill/>
          <a:ln>
            <a:noFill/>
          </a:ln>
        </p:spPr>
        <p:txBody>
          <a:bodyPr spcFirstLastPara="1" wrap="square" lIns="121900" tIns="121900" rIns="121900" bIns="121900" anchor="ctr" anchorCtr="0">
            <a:noAutofit/>
          </a:bodyPr>
          <a:lstStyle/>
          <a:p>
            <a:pPr>
              <a:buClr>
                <a:schemeClr val="dk1"/>
              </a:buClr>
            </a:pPr>
            <a:r>
              <a:rPr lang="en" sz="1867">
                <a:solidFill>
                  <a:schemeClr val="dk1"/>
                </a:solidFill>
                <a:latin typeface="Arial"/>
                <a:ea typeface="Arial"/>
                <a:cs typeface="Arial"/>
                <a:sym typeface="Arial"/>
              </a:rPr>
              <a:t>Diederik </a:t>
            </a:r>
            <a:r>
              <a:rPr lang="en" sz="1867">
                <a:solidFill>
                  <a:srgbClr val="000000"/>
                </a:solidFill>
                <a:latin typeface="Arial"/>
                <a:ea typeface="Arial"/>
                <a:cs typeface="Arial"/>
                <a:sym typeface="Arial"/>
              </a:rPr>
              <a:t>Kingma, Tim Salimans, and Max Welling, Variational dropout and the local reparameterization trick</a:t>
            </a:r>
            <a:endParaRPr sz="2400"/>
          </a:p>
        </p:txBody>
      </p:sp>
      <p:sp>
        <p:nvSpPr>
          <p:cNvPr id="111" name="Google Shape;111;p16"/>
          <p:cNvSpPr txBox="1">
            <a:spLocks noGrp="1"/>
          </p:cNvSpPr>
          <p:nvPr>
            <p:ph type="sldNum" idx="12"/>
          </p:nvPr>
        </p:nvSpPr>
        <p:spPr>
          <a:xfrm>
            <a:off x="11528583" y="6229801"/>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5</a:t>
            </a:fld>
            <a:endParaRPr dirty="0"/>
          </a:p>
        </p:txBody>
      </p:sp>
      <p:pic>
        <p:nvPicPr>
          <p:cNvPr id="112" name="Google Shape;112;p16"/>
          <p:cNvPicPr preferRelativeResize="0"/>
          <p:nvPr/>
        </p:nvPicPr>
        <p:blipFill rotWithShape="1">
          <a:blip r:embed="rId5">
            <a:alphaModFix/>
          </a:blip>
          <a:srcRect/>
          <a:stretch/>
        </p:blipFill>
        <p:spPr>
          <a:xfrm>
            <a:off x="847499" y="3988066"/>
            <a:ext cx="4022064" cy="2398564"/>
          </a:xfrm>
          <a:prstGeom prst="rect">
            <a:avLst/>
          </a:prstGeom>
          <a:noFill/>
          <a:ln>
            <a:noFill/>
          </a:ln>
        </p:spPr>
      </p:pic>
      <p:sp>
        <p:nvSpPr>
          <p:cNvPr id="113" name="Google Shape;113;p16"/>
          <p:cNvSpPr txBox="1">
            <a:spLocks noGrp="1"/>
          </p:cNvSpPr>
          <p:nvPr>
            <p:ph type="body" idx="1"/>
          </p:nvPr>
        </p:nvSpPr>
        <p:spPr>
          <a:xfrm>
            <a:off x="53583" y="1612232"/>
            <a:ext cx="11840800" cy="1064800"/>
          </a:xfrm>
          <a:prstGeom prst="rect">
            <a:avLst/>
          </a:prstGeom>
          <a:noFill/>
          <a:ln>
            <a:noFill/>
          </a:ln>
        </p:spPr>
        <p:txBody>
          <a:bodyPr spcFirstLastPara="1" vert="horz" wrap="square" lIns="121900" tIns="121900" rIns="121900" bIns="121900" rtlCol="0" anchor="t" anchorCtr="0">
            <a:noAutofit/>
          </a:bodyPr>
          <a:lstStyle/>
          <a:p>
            <a:pPr indent="-304792"/>
            <a:r>
              <a:rPr lang="en" dirty="0"/>
              <a:t>Posterior distribution </a:t>
            </a:r>
            <a:endParaRPr dirty="0"/>
          </a:p>
        </p:txBody>
      </p:sp>
      <p:grpSp>
        <p:nvGrpSpPr>
          <p:cNvPr id="114" name="Google Shape;114;p16"/>
          <p:cNvGrpSpPr/>
          <p:nvPr/>
        </p:nvGrpSpPr>
        <p:grpSpPr>
          <a:xfrm>
            <a:off x="5518400" y="5122967"/>
            <a:ext cx="6429600" cy="1282500"/>
            <a:chOff x="4486375" y="3938875"/>
            <a:chExt cx="4822200" cy="961875"/>
          </a:xfrm>
        </p:grpSpPr>
        <p:sp>
          <p:nvSpPr>
            <p:cNvPr id="115" name="Google Shape;115;p16"/>
            <p:cNvSpPr/>
            <p:nvPr/>
          </p:nvSpPr>
          <p:spPr>
            <a:xfrm>
              <a:off x="4486375" y="3938875"/>
              <a:ext cx="4822200" cy="393600"/>
            </a:xfrm>
            <a:prstGeom prst="rect">
              <a:avLst/>
            </a:prstGeom>
            <a:solidFill>
              <a:srgbClr val="FFFFFF">
                <a:alpha val="0"/>
              </a:srgbClr>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cxnSp>
          <p:nvCxnSpPr>
            <p:cNvPr id="116" name="Google Shape;116;p16"/>
            <p:cNvCxnSpPr/>
            <p:nvPr/>
          </p:nvCxnSpPr>
          <p:spPr>
            <a:xfrm rot="10800000" flipH="1">
              <a:off x="6411350" y="4383568"/>
              <a:ext cx="390900" cy="203400"/>
            </a:xfrm>
            <a:prstGeom prst="straightConnector1">
              <a:avLst/>
            </a:prstGeom>
            <a:noFill/>
            <a:ln w="9525" cap="flat" cmpd="sng">
              <a:solidFill>
                <a:srgbClr val="FF0000"/>
              </a:solidFill>
              <a:prstDash val="solid"/>
              <a:round/>
              <a:headEnd type="none" w="sm" len="sm"/>
              <a:tailEnd type="triangle" w="lg" len="lg"/>
            </a:ln>
          </p:spPr>
        </p:cxnSp>
        <p:grpSp>
          <p:nvGrpSpPr>
            <p:cNvPr id="117" name="Google Shape;117;p16"/>
            <p:cNvGrpSpPr/>
            <p:nvPr/>
          </p:nvGrpSpPr>
          <p:grpSpPr>
            <a:xfrm>
              <a:off x="5372750" y="4507150"/>
              <a:ext cx="2465400" cy="393600"/>
              <a:chOff x="5372750" y="4507150"/>
              <a:chExt cx="2465400" cy="393600"/>
            </a:xfrm>
          </p:grpSpPr>
          <p:sp>
            <p:nvSpPr>
              <p:cNvPr id="118" name="Google Shape;118;p16"/>
              <p:cNvSpPr txBox="1"/>
              <p:nvPr/>
            </p:nvSpPr>
            <p:spPr>
              <a:xfrm>
                <a:off x="5372750" y="4507150"/>
                <a:ext cx="2465400" cy="3936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b="1" dirty="0">
                    <a:solidFill>
                      <a:srgbClr val="000000"/>
                    </a:solidFill>
                    <a:latin typeface="Arial"/>
                    <a:ea typeface="Arial"/>
                    <a:cs typeface="Arial"/>
                    <a:sym typeface="Arial"/>
                  </a:rPr>
                  <a:t>Does not depend on </a:t>
                </a:r>
                <a:endParaRPr sz="2400" dirty="0"/>
              </a:p>
            </p:txBody>
          </p:sp>
          <p:pic>
            <p:nvPicPr>
              <p:cNvPr id="119" name="Google Shape;119;p16"/>
              <p:cNvPicPr preferRelativeResize="0"/>
              <p:nvPr/>
            </p:nvPicPr>
            <p:blipFill rotWithShape="1">
              <a:blip r:embed="rId6">
                <a:alphaModFix/>
              </a:blip>
              <a:srcRect t="19801" b="-6728"/>
              <a:stretch/>
            </p:blipFill>
            <p:spPr>
              <a:xfrm>
                <a:off x="7272648" y="4677326"/>
                <a:ext cx="262199" cy="183350"/>
              </a:xfrm>
              <a:prstGeom prst="rect">
                <a:avLst/>
              </a:prstGeom>
              <a:noFill/>
              <a:ln>
                <a:noFill/>
              </a:ln>
            </p:spPr>
          </p:pic>
        </p:grpSp>
      </p:grpSp>
      <p:sp>
        <p:nvSpPr>
          <p:cNvPr id="120" name="Google Shape;120;p16"/>
          <p:cNvSpPr txBox="1"/>
          <p:nvPr/>
        </p:nvSpPr>
        <p:spPr>
          <a:xfrm>
            <a:off x="0" y="3184467"/>
            <a:ext cx="11948000" cy="1390400"/>
          </a:xfrm>
          <a:prstGeom prst="rect">
            <a:avLst/>
          </a:prstGeom>
          <a:noFill/>
          <a:ln>
            <a:noFill/>
          </a:ln>
        </p:spPr>
        <p:txBody>
          <a:bodyPr spcFirstLastPara="1" wrap="square" lIns="121900" tIns="121900" rIns="121900" bIns="121900" anchor="ctr" anchorCtr="0">
            <a:noAutofit/>
          </a:bodyPr>
          <a:lstStyle/>
          <a:p>
            <a:pPr marL="609585" indent="-457189">
              <a:lnSpc>
                <a:spcPct val="115000"/>
              </a:lnSpc>
              <a:buClr>
                <a:schemeClr val="dk2"/>
              </a:buClr>
            </a:pPr>
            <a:r>
              <a:rPr lang="en" sz="2400">
                <a:solidFill>
                  <a:schemeClr val="dk2"/>
                </a:solidFill>
                <a:latin typeface="Arial"/>
                <a:ea typeface="Arial"/>
                <a:cs typeface="Arial"/>
                <a:sym typeface="Arial"/>
              </a:rPr>
              <a:t>Prior distribution and the KL divergence term</a:t>
            </a:r>
            <a:endParaRPr sz="2400" dirty="0"/>
          </a:p>
        </p:txBody>
      </p:sp>
      <p:pic>
        <p:nvPicPr>
          <p:cNvPr id="121" name="Google Shape;121;p16"/>
          <p:cNvPicPr preferRelativeResize="0"/>
          <p:nvPr/>
        </p:nvPicPr>
        <p:blipFill rotWithShape="1">
          <a:blip r:embed="rId7">
            <a:alphaModFix/>
          </a:blip>
          <a:srcRect/>
          <a:stretch/>
        </p:blipFill>
        <p:spPr>
          <a:xfrm>
            <a:off x="1891637" y="2925217"/>
            <a:ext cx="1933780" cy="412400"/>
          </a:xfrm>
          <a:prstGeom prst="rect">
            <a:avLst/>
          </a:prstGeom>
          <a:noFill/>
          <a:ln>
            <a:noFill/>
          </a:ln>
        </p:spPr>
      </p:pic>
      <p:grpSp>
        <p:nvGrpSpPr>
          <p:cNvPr id="122" name="Google Shape;122;p16"/>
          <p:cNvGrpSpPr/>
          <p:nvPr/>
        </p:nvGrpSpPr>
        <p:grpSpPr>
          <a:xfrm>
            <a:off x="2685199" y="1502467"/>
            <a:ext cx="6995303" cy="1319100"/>
            <a:chOff x="2013899" y="1126850"/>
            <a:chExt cx="5246477" cy="989325"/>
          </a:xfrm>
        </p:grpSpPr>
        <p:grpSp>
          <p:nvGrpSpPr>
            <p:cNvPr id="123" name="Google Shape;123;p16"/>
            <p:cNvGrpSpPr/>
            <p:nvPr/>
          </p:nvGrpSpPr>
          <p:grpSpPr>
            <a:xfrm>
              <a:off x="2013899" y="1126850"/>
              <a:ext cx="4794052" cy="989325"/>
              <a:chOff x="3336966" y="1133075"/>
              <a:chExt cx="4794052" cy="989325"/>
            </a:xfrm>
          </p:grpSpPr>
          <p:sp>
            <p:nvSpPr>
              <p:cNvPr id="124" name="Google Shape;124;p16"/>
              <p:cNvSpPr/>
              <p:nvPr/>
            </p:nvSpPr>
            <p:spPr>
              <a:xfrm>
                <a:off x="3336966" y="1657700"/>
                <a:ext cx="1799700" cy="464700"/>
              </a:xfrm>
              <a:prstGeom prst="rect">
                <a:avLst/>
              </a:prstGeom>
              <a:solidFill>
                <a:srgbClr val="FFFFFF">
                  <a:alpha val="0"/>
                </a:srgbClr>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cxnSp>
            <p:nvCxnSpPr>
              <p:cNvPr id="125" name="Google Shape;125;p16"/>
              <p:cNvCxnSpPr/>
              <p:nvPr/>
            </p:nvCxnSpPr>
            <p:spPr>
              <a:xfrm flipH="1">
                <a:off x="4258816" y="1358275"/>
                <a:ext cx="379800" cy="270900"/>
              </a:xfrm>
              <a:prstGeom prst="straightConnector1">
                <a:avLst/>
              </a:prstGeom>
              <a:noFill/>
              <a:ln w="9525" cap="flat" cmpd="sng">
                <a:solidFill>
                  <a:srgbClr val="FF0000"/>
                </a:solidFill>
                <a:prstDash val="solid"/>
                <a:round/>
                <a:headEnd type="none" w="sm" len="sm"/>
                <a:tailEnd type="triangle" w="lg" len="lg"/>
              </a:ln>
            </p:spPr>
          </p:cxnSp>
          <p:sp>
            <p:nvSpPr>
              <p:cNvPr id="126" name="Google Shape;126;p16"/>
              <p:cNvSpPr txBox="1"/>
              <p:nvPr/>
            </p:nvSpPr>
            <p:spPr>
              <a:xfrm>
                <a:off x="4603018" y="1133075"/>
                <a:ext cx="3528000" cy="393600"/>
              </a:xfrm>
              <a:prstGeom prst="rect">
                <a:avLst/>
              </a:prstGeom>
              <a:noFill/>
              <a:ln>
                <a:noFill/>
              </a:ln>
            </p:spPr>
            <p:txBody>
              <a:bodyPr spcFirstLastPara="1" wrap="square" lIns="121900" tIns="121900" rIns="121900" bIns="121900" anchor="t" anchorCtr="0">
                <a:noAutofit/>
              </a:bodyPr>
              <a:lstStyle/>
              <a:p>
                <a:pPr>
                  <a:buClr>
                    <a:srgbClr val="000000"/>
                  </a:buClr>
                </a:pPr>
                <a:r>
                  <a:rPr lang="en" sz="1867" b="1">
                    <a:solidFill>
                      <a:srgbClr val="000000"/>
                    </a:solidFill>
                    <a:latin typeface="Arial"/>
                    <a:ea typeface="Arial"/>
                    <a:cs typeface="Arial"/>
                    <a:sym typeface="Arial"/>
                  </a:rPr>
                  <a:t>Gaussian Dropout with noise </a:t>
                </a:r>
                <a:endParaRPr sz="2400"/>
              </a:p>
            </p:txBody>
          </p:sp>
        </p:grpSp>
        <p:pic>
          <p:nvPicPr>
            <p:cNvPr id="127" name="Google Shape;127;p16"/>
            <p:cNvPicPr preferRelativeResize="0"/>
            <p:nvPr/>
          </p:nvPicPr>
          <p:blipFill rotWithShape="1">
            <a:blip r:embed="rId8">
              <a:alphaModFix/>
            </a:blip>
            <a:srcRect/>
            <a:stretch/>
          </p:blipFill>
          <p:spPr>
            <a:xfrm>
              <a:off x="5971202" y="1192029"/>
              <a:ext cx="1289174" cy="309300"/>
            </a:xfrm>
            <a:prstGeom prst="rect">
              <a:avLst/>
            </a:prstGeom>
            <a:noFill/>
            <a:ln>
              <a:noFill/>
            </a:ln>
          </p:spPr>
        </p:pic>
      </p:grpSp>
      <p:pic>
        <p:nvPicPr>
          <p:cNvPr id="128" name="Google Shape;128;p16"/>
          <p:cNvPicPr preferRelativeResize="0"/>
          <p:nvPr/>
        </p:nvPicPr>
        <p:blipFill rotWithShape="1">
          <a:blip r:embed="rId3">
            <a:alphaModFix/>
          </a:blip>
          <a:srcRect b="82415"/>
          <a:stretch/>
        </p:blipFill>
        <p:spPr>
          <a:xfrm>
            <a:off x="1220468" y="843897"/>
            <a:ext cx="9208265" cy="763600"/>
          </a:xfrm>
          <a:prstGeom prst="rect">
            <a:avLst/>
          </a:prstGeom>
          <a:noFill/>
          <a:ln>
            <a:noFill/>
          </a:ln>
        </p:spPr>
      </p:pic>
      <p:pic>
        <p:nvPicPr>
          <p:cNvPr id="129" name="Google Shape;129;p16"/>
          <p:cNvPicPr preferRelativeResize="0"/>
          <p:nvPr/>
        </p:nvPicPr>
        <p:blipFill rotWithShape="1">
          <a:blip r:embed="rId3">
            <a:alphaModFix/>
          </a:blip>
          <a:srcRect l="20618" t="33592" r="19946" b="50880"/>
          <a:stretch/>
        </p:blipFill>
        <p:spPr>
          <a:xfrm>
            <a:off x="6871299" y="2354831"/>
            <a:ext cx="4613031" cy="568332"/>
          </a:xfrm>
          <a:prstGeom prst="rect">
            <a:avLst/>
          </a:prstGeom>
          <a:noFill/>
          <a:ln>
            <a:noFill/>
          </a:ln>
        </p:spPr>
      </p:pic>
      <p:pic>
        <p:nvPicPr>
          <p:cNvPr id="130" name="Google Shape;130;p16"/>
          <p:cNvPicPr preferRelativeResize="0"/>
          <p:nvPr/>
        </p:nvPicPr>
        <p:blipFill rotWithShape="1">
          <a:blip r:embed="rId3">
            <a:alphaModFix/>
          </a:blip>
          <a:srcRect l="36507" t="50697" r="37931" b="31719"/>
          <a:stretch/>
        </p:blipFill>
        <p:spPr>
          <a:xfrm>
            <a:off x="8198399" y="3480068"/>
            <a:ext cx="2114076" cy="685849"/>
          </a:xfrm>
          <a:prstGeom prst="rect">
            <a:avLst/>
          </a:prstGeom>
          <a:noFill/>
          <a:ln>
            <a:noFill/>
          </a:ln>
        </p:spPr>
      </p:pic>
      <p:pic>
        <p:nvPicPr>
          <p:cNvPr id="131" name="Google Shape;131;p16"/>
          <p:cNvPicPr preferRelativeResize="0"/>
          <p:nvPr/>
        </p:nvPicPr>
        <p:blipFill rotWithShape="1">
          <a:blip r:embed="rId3">
            <a:alphaModFix/>
          </a:blip>
          <a:srcRect l="39881" t="33592" r="55621" b="50880"/>
          <a:stretch/>
        </p:blipFill>
        <p:spPr>
          <a:xfrm>
            <a:off x="1739976" y="2185417"/>
            <a:ext cx="349067" cy="568332"/>
          </a:xfrm>
          <a:prstGeom prst="rect">
            <a:avLst/>
          </a:prstGeom>
          <a:noFill/>
          <a:ln>
            <a:noFill/>
          </a:ln>
        </p:spPr>
      </p:pic>
      <p:pic>
        <p:nvPicPr>
          <p:cNvPr id="132" name="Google Shape;132;p16"/>
          <p:cNvPicPr preferRelativeResize="0"/>
          <p:nvPr/>
        </p:nvPicPr>
        <p:blipFill rotWithShape="1">
          <a:blip r:embed="rId3">
            <a:alphaModFix/>
          </a:blip>
          <a:srcRect l="39881" t="33591" r="55621" b="60597"/>
          <a:stretch/>
        </p:blipFill>
        <p:spPr>
          <a:xfrm>
            <a:off x="599844" y="4815749"/>
            <a:ext cx="349067" cy="212700"/>
          </a:xfrm>
          <a:prstGeom prst="rect">
            <a:avLst/>
          </a:prstGeom>
          <a:noFill/>
          <a:ln>
            <a:noFill/>
          </a:ln>
        </p:spPr>
      </p:pic>
      <p:pic>
        <p:nvPicPr>
          <p:cNvPr id="133" name="Google Shape;133;p16"/>
          <p:cNvPicPr preferRelativeResize="0"/>
          <p:nvPr/>
        </p:nvPicPr>
        <p:blipFill rotWithShape="1">
          <a:blip r:embed="rId3">
            <a:alphaModFix/>
          </a:blip>
          <a:srcRect l="39881" t="33591" r="55621" b="60597"/>
          <a:stretch/>
        </p:blipFill>
        <p:spPr>
          <a:xfrm>
            <a:off x="2936633" y="6024684"/>
            <a:ext cx="349067" cy="87565"/>
          </a:xfrm>
          <a:prstGeom prst="rect">
            <a:avLst/>
          </a:prstGeom>
          <a:noFill/>
          <a:ln>
            <a:noFill/>
          </a:ln>
        </p:spPr>
      </p:pic>
    </p:spTree>
    <p:extLst>
      <p:ext uri="{BB962C8B-B14F-4D97-AF65-F5344CB8AC3E}">
        <p14:creationId xmlns:p14="http://schemas.microsoft.com/office/powerpoint/2010/main" val="132047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a:off x="508000" y="103967"/>
            <a:ext cx="11360800" cy="763600"/>
          </a:xfrm>
          <a:prstGeom prst="rect">
            <a:avLst/>
          </a:prstGeom>
          <a:noFill/>
          <a:ln>
            <a:noFill/>
          </a:ln>
        </p:spPr>
        <p:txBody>
          <a:bodyPr spcFirstLastPara="1" vert="horz" wrap="square" lIns="121900" tIns="121900" rIns="121900" bIns="121900" rtlCol="0" anchor="t" anchorCtr="0">
            <a:noAutofit/>
          </a:bodyPr>
          <a:lstStyle/>
          <a:p>
            <a:r>
              <a:rPr lang="en" dirty="0" err="1">
                <a:solidFill>
                  <a:srgbClr val="33B067"/>
                </a:solidFill>
              </a:rPr>
              <a:t>Variational</a:t>
            </a:r>
            <a:r>
              <a:rPr lang="en" dirty="0">
                <a:solidFill>
                  <a:srgbClr val="33B067"/>
                </a:solidFill>
              </a:rPr>
              <a:t> Dropout with the LRT</a:t>
            </a:r>
            <a:endParaRPr dirty="0">
              <a:solidFill>
                <a:srgbClr val="33B067"/>
              </a:solidFill>
            </a:endParaRPr>
          </a:p>
        </p:txBody>
      </p:sp>
      <p:sp>
        <p:nvSpPr>
          <p:cNvPr id="139" name="Google Shape;139;p17"/>
          <p:cNvSpPr txBox="1">
            <a:spLocks noGrp="1"/>
          </p:cNvSpPr>
          <p:nvPr>
            <p:ph type="sldNum" idx="12"/>
          </p:nvPr>
        </p:nvSpPr>
        <p:spPr>
          <a:xfrm>
            <a:off x="11673782" y="6333200"/>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6</a:t>
            </a:fld>
            <a:endParaRPr dirty="0"/>
          </a:p>
        </p:txBody>
      </p:sp>
      <p:sp>
        <p:nvSpPr>
          <p:cNvPr id="141" name="Google Shape;141;p17"/>
          <p:cNvSpPr txBox="1"/>
          <p:nvPr/>
        </p:nvSpPr>
        <p:spPr>
          <a:xfrm>
            <a:off x="0" y="910867"/>
            <a:ext cx="3820000" cy="568400"/>
          </a:xfrm>
          <a:prstGeom prst="rect">
            <a:avLst/>
          </a:prstGeom>
          <a:noFill/>
          <a:ln>
            <a:noFill/>
          </a:ln>
        </p:spPr>
        <p:txBody>
          <a:bodyPr spcFirstLastPara="1" wrap="square" lIns="121900" tIns="121900" rIns="121900" bIns="121900" anchor="ctr" anchorCtr="0">
            <a:noAutofit/>
          </a:bodyPr>
          <a:lstStyle/>
          <a:p>
            <a:pPr>
              <a:lnSpc>
                <a:spcPct val="115000"/>
              </a:lnSpc>
              <a:buClr>
                <a:schemeClr val="dk2"/>
              </a:buClr>
            </a:pPr>
            <a:r>
              <a:rPr lang="en" sz="2400" dirty="0">
                <a:solidFill>
                  <a:schemeClr val="tx1">
                    <a:lumMod val="65000"/>
                    <a:lumOff val="35000"/>
                  </a:schemeClr>
                </a:solidFill>
                <a:latin typeface="Arial"/>
                <a:ea typeface="Arial"/>
                <a:cs typeface="Arial"/>
                <a:sym typeface="Arial"/>
              </a:rPr>
              <a:t>Local </a:t>
            </a:r>
            <a:r>
              <a:rPr lang="en" sz="2400" dirty="0" err="1">
                <a:solidFill>
                  <a:schemeClr val="tx1">
                    <a:lumMod val="65000"/>
                    <a:lumOff val="35000"/>
                  </a:schemeClr>
                </a:solidFill>
                <a:latin typeface="Arial"/>
                <a:ea typeface="Arial"/>
                <a:cs typeface="Arial"/>
                <a:sym typeface="Arial"/>
              </a:rPr>
              <a:t>Reparameterization</a:t>
            </a:r>
            <a:r>
              <a:rPr lang="en" sz="2400" dirty="0">
                <a:solidFill>
                  <a:schemeClr val="tx1">
                    <a:lumMod val="65000"/>
                    <a:lumOff val="35000"/>
                  </a:schemeClr>
                </a:solidFill>
                <a:latin typeface="Arial"/>
                <a:ea typeface="Arial"/>
                <a:cs typeface="Arial"/>
                <a:sym typeface="Arial"/>
              </a:rPr>
              <a:t>:</a:t>
            </a:r>
            <a:endParaRPr sz="2400" dirty="0">
              <a:solidFill>
                <a:schemeClr val="tx1">
                  <a:lumMod val="65000"/>
                  <a:lumOff val="35000"/>
                </a:schemeClr>
              </a:solidFill>
            </a:endParaRPr>
          </a:p>
        </p:txBody>
      </p:sp>
      <p:sp>
        <p:nvSpPr>
          <p:cNvPr id="142" name="Google Shape;142;p17"/>
          <p:cNvSpPr txBox="1"/>
          <p:nvPr/>
        </p:nvSpPr>
        <p:spPr>
          <a:xfrm>
            <a:off x="1268537" y="4146215"/>
            <a:ext cx="3020291" cy="658800"/>
          </a:xfrm>
          <a:prstGeom prst="rect">
            <a:avLst/>
          </a:prstGeom>
          <a:noFill/>
          <a:ln>
            <a:noFill/>
          </a:ln>
        </p:spPr>
        <p:txBody>
          <a:bodyPr spcFirstLastPara="1" wrap="square" lIns="121900" tIns="121900" rIns="121900" bIns="121900" anchor="ctr" anchorCtr="0">
            <a:noAutofit/>
          </a:bodyPr>
          <a:lstStyle/>
          <a:p>
            <a:pPr>
              <a:lnSpc>
                <a:spcPct val="115000"/>
              </a:lnSpc>
              <a:buClr>
                <a:schemeClr val="dk2"/>
              </a:buClr>
            </a:pPr>
            <a:r>
              <a:rPr lang="en" sz="2400" dirty="0" err="1">
                <a:solidFill>
                  <a:schemeClr val="dk2"/>
                </a:solidFill>
                <a:latin typeface="Arial"/>
                <a:ea typeface="Arial"/>
                <a:cs typeface="Arial"/>
                <a:sym typeface="Arial"/>
              </a:rPr>
              <a:t>Variational</a:t>
            </a:r>
            <a:r>
              <a:rPr lang="en" sz="2400" dirty="0">
                <a:solidFill>
                  <a:schemeClr val="dk2"/>
                </a:solidFill>
                <a:latin typeface="Arial"/>
                <a:ea typeface="Arial"/>
                <a:cs typeface="Arial"/>
                <a:sym typeface="Arial"/>
              </a:rPr>
              <a:t> </a:t>
            </a:r>
            <a:r>
              <a:rPr lang="en" sz="2400" dirty="0" smtClean="0">
                <a:solidFill>
                  <a:schemeClr val="dk2"/>
                </a:solidFill>
                <a:latin typeface="Arial"/>
                <a:ea typeface="Arial"/>
                <a:cs typeface="Arial"/>
                <a:sym typeface="Arial"/>
              </a:rPr>
              <a:t>Dropout</a:t>
            </a:r>
            <a:endParaRPr sz="2400" dirty="0"/>
          </a:p>
        </p:txBody>
      </p:sp>
      <p:sp>
        <p:nvSpPr>
          <p:cNvPr id="145" name="Google Shape;145;p17"/>
          <p:cNvSpPr/>
          <p:nvPr/>
        </p:nvSpPr>
        <p:spPr>
          <a:xfrm>
            <a:off x="5673733" y="5514467"/>
            <a:ext cx="731600" cy="282400"/>
          </a:xfrm>
          <a:prstGeom prst="rightArrow">
            <a:avLst>
              <a:gd name="adj1" fmla="val 50000"/>
              <a:gd name="adj2" fmla="val 50000"/>
            </a:avLst>
          </a:prstGeom>
          <a:solidFill>
            <a:srgbClr val="33B067"/>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pPr>
            <a:endParaRPr sz="1867">
              <a:solidFill>
                <a:srgbClr val="33B067"/>
              </a:solidFill>
              <a:latin typeface="Arial"/>
              <a:ea typeface="Arial"/>
              <a:cs typeface="Arial"/>
              <a:sym typeface="Arial"/>
            </a:endParaRPr>
          </a:p>
        </p:txBody>
      </p:sp>
      <p:pic>
        <p:nvPicPr>
          <p:cNvPr id="148" name="Google Shape;148;p17"/>
          <p:cNvPicPr preferRelativeResize="0"/>
          <p:nvPr/>
        </p:nvPicPr>
        <p:blipFill rotWithShape="1">
          <a:blip r:embed="rId3">
            <a:alphaModFix/>
          </a:blip>
          <a:srcRect l="24695" t="82681" r="62764" b="10864"/>
          <a:stretch/>
        </p:blipFill>
        <p:spPr>
          <a:xfrm>
            <a:off x="3632305" y="1539207"/>
            <a:ext cx="247465" cy="76565"/>
          </a:xfrm>
          <a:prstGeom prst="rect">
            <a:avLst/>
          </a:prstGeom>
          <a:noFill/>
          <a:ln>
            <a:noFill/>
          </a:ln>
        </p:spPr>
      </p:pic>
      <p:pic>
        <p:nvPicPr>
          <p:cNvPr id="5" name="Picture 4"/>
          <p:cNvPicPr>
            <a:picLocks noChangeAspect="1"/>
          </p:cNvPicPr>
          <p:nvPr/>
        </p:nvPicPr>
        <p:blipFill>
          <a:blip r:embed="rId4"/>
          <a:stretch>
            <a:fillRect/>
          </a:stretch>
        </p:blipFill>
        <p:spPr>
          <a:xfrm>
            <a:off x="1948653" y="1539207"/>
            <a:ext cx="3862233" cy="473767"/>
          </a:xfrm>
          <a:prstGeom prst="rect">
            <a:avLst/>
          </a:prstGeom>
        </p:spPr>
      </p:pic>
      <p:pic>
        <p:nvPicPr>
          <p:cNvPr id="6" name="Picture 5"/>
          <p:cNvPicPr>
            <a:picLocks noChangeAspect="1"/>
          </p:cNvPicPr>
          <p:nvPr/>
        </p:nvPicPr>
        <p:blipFill>
          <a:blip r:embed="rId5"/>
          <a:stretch>
            <a:fillRect/>
          </a:stretch>
        </p:blipFill>
        <p:spPr>
          <a:xfrm>
            <a:off x="7041072" y="1540642"/>
            <a:ext cx="1647402" cy="472332"/>
          </a:xfrm>
          <a:prstGeom prst="rect">
            <a:avLst/>
          </a:prstGeom>
        </p:spPr>
      </p:pic>
      <p:pic>
        <p:nvPicPr>
          <p:cNvPr id="7" name="Picture 6"/>
          <p:cNvPicPr>
            <a:picLocks noChangeAspect="1"/>
          </p:cNvPicPr>
          <p:nvPr/>
        </p:nvPicPr>
        <p:blipFill>
          <a:blip r:embed="rId6"/>
          <a:stretch>
            <a:fillRect/>
          </a:stretch>
        </p:blipFill>
        <p:spPr>
          <a:xfrm>
            <a:off x="3632305" y="3135688"/>
            <a:ext cx="4540593" cy="961425"/>
          </a:xfrm>
          <a:prstGeom prst="rect">
            <a:avLst/>
          </a:prstGeom>
        </p:spPr>
      </p:pic>
      <p:pic>
        <p:nvPicPr>
          <p:cNvPr id="8" name="Picture 7"/>
          <p:cNvPicPr>
            <a:picLocks noChangeAspect="1"/>
          </p:cNvPicPr>
          <p:nvPr/>
        </p:nvPicPr>
        <p:blipFill>
          <a:blip r:embed="rId7"/>
          <a:stretch>
            <a:fillRect/>
          </a:stretch>
        </p:blipFill>
        <p:spPr>
          <a:xfrm>
            <a:off x="1880865" y="2325223"/>
            <a:ext cx="8615070" cy="848062"/>
          </a:xfrm>
          <a:prstGeom prst="rect">
            <a:avLst/>
          </a:prstGeom>
        </p:spPr>
      </p:pic>
      <p:pic>
        <p:nvPicPr>
          <p:cNvPr id="11" name="Picture 10"/>
          <p:cNvPicPr>
            <a:picLocks noChangeAspect="1"/>
          </p:cNvPicPr>
          <p:nvPr/>
        </p:nvPicPr>
        <p:blipFill>
          <a:blip r:embed="rId8"/>
          <a:stretch>
            <a:fillRect/>
          </a:stretch>
        </p:blipFill>
        <p:spPr>
          <a:xfrm>
            <a:off x="672871" y="4895221"/>
            <a:ext cx="4017071" cy="479962"/>
          </a:xfrm>
          <a:prstGeom prst="rect">
            <a:avLst/>
          </a:prstGeom>
        </p:spPr>
      </p:pic>
      <p:pic>
        <p:nvPicPr>
          <p:cNvPr id="13" name="Picture 12"/>
          <p:cNvPicPr>
            <a:picLocks noChangeAspect="1"/>
          </p:cNvPicPr>
          <p:nvPr/>
        </p:nvPicPr>
        <p:blipFill>
          <a:blip r:embed="rId9"/>
          <a:stretch>
            <a:fillRect/>
          </a:stretch>
        </p:blipFill>
        <p:spPr>
          <a:xfrm>
            <a:off x="7722154" y="5796867"/>
            <a:ext cx="3570354" cy="335287"/>
          </a:xfrm>
          <a:prstGeom prst="rect">
            <a:avLst/>
          </a:prstGeom>
        </p:spPr>
      </p:pic>
      <p:pic>
        <p:nvPicPr>
          <p:cNvPr id="31" name="Picture 30"/>
          <p:cNvPicPr>
            <a:picLocks noChangeAspect="1"/>
          </p:cNvPicPr>
          <p:nvPr/>
        </p:nvPicPr>
        <p:blipFill>
          <a:blip r:embed="rId9"/>
          <a:stretch>
            <a:fillRect/>
          </a:stretch>
        </p:blipFill>
        <p:spPr>
          <a:xfrm>
            <a:off x="993506" y="6132154"/>
            <a:ext cx="3570354" cy="335287"/>
          </a:xfrm>
          <a:prstGeom prst="rect">
            <a:avLst/>
          </a:prstGeom>
        </p:spPr>
      </p:pic>
      <p:pic>
        <p:nvPicPr>
          <p:cNvPr id="14" name="Picture 13"/>
          <p:cNvPicPr>
            <a:picLocks noChangeAspect="1"/>
          </p:cNvPicPr>
          <p:nvPr/>
        </p:nvPicPr>
        <p:blipFill>
          <a:blip r:embed="rId10"/>
          <a:stretch>
            <a:fillRect/>
          </a:stretch>
        </p:blipFill>
        <p:spPr>
          <a:xfrm>
            <a:off x="1681954" y="5610889"/>
            <a:ext cx="1998903" cy="285558"/>
          </a:xfrm>
          <a:prstGeom prst="rect">
            <a:avLst/>
          </a:prstGeom>
        </p:spPr>
      </p:pic>
      <p:pic>
        <p:nvPicPr>
          <p:cNvPr id="17" name="Picture 16"/>
          <p:cNvPicPr>
            <a:picLocks noChangeAspect="1"/>
          </p:cNvPicPr>
          <p:nvPr/>
        </p:nvPicPr>
        <p:blipFill>
          <a:blip r:embed="rId11"/>
          <a:stretch>
            <a:fillRect/>
          </a:stretch>
        </p:blipFill>
        <p:spPr>
          <a:xfrm>
            <a:off x="7080775" y="5122778"/>
            <a:ext cx="4853112" cy="391689"/>
          </a:xfrm>
          <a:prstGeom prst="rect">
            <a:avLst/>
          </a:prstGeom>
        </p:spPr>
      </p:pic>
      <p:sp>
        <p:nvSpPr>
          <p:cNvPr id="18" name="Rectangle 17"/>
          <p:cNvSpPr/>
          <p:nvPr/>
        </p:nvSpPr>
        <p:spPr>
          <a:xfrm>
            <a:off x="7498422" y="4244783"/>
            <a:ext cx="4017818" cy="461665"/>
          </a:xfrm>
          <a:prstGeom prst="rect">
            <a:avLst/>
          </a:prstGeom>
        </p:spPr>
        <p:txBody>
          <a:bodyPr wrap="square">
            <a:spAutoFit/>
          </a:bodyPr>
          <a:lstStyle/>
          <a:p>
            <a:r>
              <a:rPr lang="en" sz="2400" dirty="0">
                <a:solidFill>
                  <a:schemeClr val="dk2"/>
                </a:solidFill>
                <a:latin typeface="Arial"/>
                <a:ea typeface="Arial"/>
                <a:cs typeface="Arial"/>
                <a:sym typeface="Arial"/>
              </a:rPr>
              <a:t>+ Local </a:t>
            </a:r>
            <a:r>
              <a:rPr lang="en" sz="2400" dirty="0" err="1">
                <a:solidFill>
                  <a:schemeClr val="dk2"/>
                </a:solidFill>
                <a:latin typeface="Arial"/>
                <a:ea typeface="Arial"/>
                <a:cs typeface="Arial"/>
                <a:sym typeface="Arial"/>
              </a:rPr>
              <a:t>Reparameterization</a:t>
            </a:r>
            <a:r>
              <a:rPr lang="en" sz="2400" dirty="0">
                <a:solidFill>
                  <a:schemeClr val="dk2"/>
                </a:solidFill>
                <a:latin typeface="Arial"/>
                <a:ea typeface="Arial"/>
                <a:cs typeface="Arial"/>
                <a:sym typeface="Arial"/>
              </a:rPr>
              <a:t> </a:t>
            </a:r>
            <a:endParaRPr lang="en-US" sz="2400" dirty="0"/>
          </a:p>
        </p:txBody>
      </p:sp>
    </p:spTree>
    <p:extLst>
      <p:ext uri="{BB962C8B-B14F-4D97-AF65-F5344CB8AC3E}">
        <p14:creationId xmlns:p14="http://schemas.microsoft.com/office/powerpoint/2010/main" val="195217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5" grpId="1"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B067"/>
                </a:solidFill>
              </a:rPr>
              <a:t>Agenda</a:t>
            </a:r>
            <a:endParaRPr lang="en-US" dirty="0">
              <a:solidFill>
                <a:srgbClr val="33B067"/>
              </a:solidFill>
            </a:endParaRPr>
          </a:p>
        </p:txBody>
      </p:sp>
      <p:sp>
        <p:nvSpPr>
          <p:cNvPr id="3" name="Content Placeholder 2"/>
          <p:cNvSpPr>
            <a:spLocks noGrp="1"/>
          </p:cNvSpPr>
          <p:nvPr>
            <p:ph idx="1"/>
          </p:nvPr>
        </p:nvSpPr>
        <p:spPr/>
        <p:txBody>
          <a:bodyPr/>
          <a:lstStyle/>
          <a:p>
            <a:pPr fontAlgn="base"/>
            <a:r>
              <a:rPr lang="en-US" dirty="0" err="1">
                <a:solidFill>
                  <a:schemeClr val="bg2"/>
                </a:solidFill>
              </a:rPr>
              <a:t>Variational</a:t>
            </a:r>
            <a:r>
              <a:rPr lang="en-US" dirty="0">
                <a:solidFill>
                  <a:schemeClr val="bg2"/>
                </a:solidFill>
              </a:rPr>
              <a:t> </a:t>
            </a:r>
            <a:r>
              <a:rPr lang="en-US" dirty="0" smtClean="0">
                <a:solidFill>
                  <a:schemeClr val="bg2"/>
                </a:solidFill>
              </a:rPr>
              <a:t>Dropout</a:t>
            </a:r>
          </a:p>
          <a:p>
            <a:pPr fontAlgn="base"/>
            <a:r>
              <a:rPr lang="en-US" dirty="0" smtClean="0">
                <a:solidFill>
                  <a:schemeClr val="tx1">
                    <a:lumMod val="65000"/>
                    <a:lumOff val="35000"/>
                  </a:schemeClr>
                </a:solidFill>
              </a:rPr>
              <a:t>Sparse </a:t>
            </a:r>
            <a:r>
              <a:rPr lang="en-US" dirty="0" err="1">
                <a:solidFill>
                  <a:schemeClr val="tx1">
                    <a:lumMod val="65000"/>
                    <a:lumOff val="35000"/>
                  </a:schemeClr>
                </a:solidFill>
              </a:rPr>
              <a:t>Variational</a:t>
            </a:r>
            <a:r>
              <a:rPr lang="en-US" dirty="0">
                <a:solidFill>
                  <a:schemeClr val="tx1">
                    <a:lumMod val="65000"/>
                    <a:lumOff val="35000"/>
                  </a:schemeClr>
                </a:solidFill>
              </a:rPr>
              <a:t> Dropout</a:t>
            </a:r>
          </a:p>
          <a:p>
            <a:pPr fontAlgn="base"/>
            <a:r>
              <a:rPr lang="en-US" dirty="0">
                <a:solidFill>
                  <a:schemeClr val="bg2"/>
                </a:solidFill>
              </a:rPr>
              <a:t>Overview of other compression methods</a:t>
            </a:r>
          </a:p>
          <a:p>
            <a:pPr fontAlgn="base"/>
            <a:r>
              <a:rPr lang="en-US" dirty="0" smtClean="0">
                <a:solidFill>
                  <a:schemeClr val="bg2"/>
                </a:solidFill>
              </a:rPr>
              <a:t>Variance Networks</a:t>
            </a:r>
            <a:endParaRPr lang="en-US" dirty="0">
              <a:solidFill>
                <a:schemeClr val="bg2"/>
              </a:solidFill>
            </a:endParaRPr>
          </a:p>
        </p:txBody>
      </p:sp>
    </p:spTree>
    <p:extLst>
      <p:ext uri="{BB962C8B-B14F-4D97-AF65-F5344CB8AC3E}">
        <p14:creationId xmlns:p14="http://schemas.microsoft.com/office/powerpoint/2010/main" val="1307959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body" idx="1"/>
          </p:nvPr>
        </p:nvSpPr>
        <p:spPr>
          <a:xfrm>
            <a:off x="364867" y="892280"/>
            <a:ext cx="5728400" cy="661600"/>
          </a:xfrm>
          <a:prstGeom prst="rect">
            <a:avLst/>
          </a:prstGeom>
          <a:noFill/>
          <a:ln>
            <a:noFill/>
          </a:ln>
        </p:spPr>
        <p:txBody>
          <a:bodyPr spcFirstLastPara="1" vert="horz" wrap="square" lIns="121900" tIns="121900" rIns="121900" bIns="121900" rtlCol="0" anchor="t" anchorCtr="0">
            <a:noAutofit/>
          </a:bodyPr>
          <a:lstStyle/>
          <a:p>
            <a:pPr marL="0" indent="0" algn="ctr">
              <a:buNone/>
            </a:pPr>
            <a:r>
              <a:rPr lang="en"/>
              <a:t>The variance of the gradients goes out of control when </a:t>
            </a:r>
            <a:r>
              <a:rPr lang="en" sz="3200"/>
              <a:t>𝛼</a:t>
            </a:r>
            <a:r>
              <a:rPr lang="en"/>
              <a:t> are large</a:t>
            </a:r>
            <a:endParaRPr/>
          </a:p>
        </p:txBody>
      </p:sp>
      <p:sp>
        <p:nvSpPr>
          <p:cNvPr id="160" name="Google Shape;160;p18"/>
          <p:cNvSpPr txBox="1">
            <a:spLocks noGrp="1"/>
          </p:cNvSpPr>
          <p:nvPr>
            <p:ph type="title"/>
          </p:nvPr>
        </p:nvSpPr>
        <p:spPr>
          <a:xfrm>
            <a:off x="508000" y="101600"/>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Variance Reduction</a:t>
            </a:r>
            <a:endParaRPr dirty="0">
              <a:solidFill>
                <a:srgbClr val="33B067"/>
              </a:solidFill>
            </a:endParaRPr>
          </a:p>
        </p:txBody>
      </p:sp>
      <p:sp>
        <p:nvSpPr>
          <p:cNvPr id="161" name="Google Shape;161;p18"/>
          <p:cNvSpPr txBox="1">
            <a:spLocks noGrp="1"/>
          </p:cNvSpPr>
          <p:nvPr>
            <p:ph type="sldNum" idx="12"/>
          </p:nvPr>
        </p:nvSpPr>
        <p:spPr>
          <a:xfrm>
            <a:off x="11622286" y="6333200"/>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8</a:t>
            </a:fld>
            <a:endParaRPr dirty="0"/>
          </a:p>
        </p:txBody>
      </p:sp>
      <p:pic>
        <p:nvPicPr>
          <p:cNvPr id="162" name="Google Shape;162;p18"/>
          <p:cNvPicPr preferRelativeResize="0"/>
          <p:nvPr/>
        </p:nvPicPr>
        <p:blipFill rotWithShape="1">
          <a:blip r:embed="rId3">
            <a:alphaModFix/>
          </a:blip>
          <a:srcRect/>
          <a:stretch/>
        </p:blipFill>
        <p:spPr>
          <a:xfrm>
            <a:off x="7877936" y="966787"/>
            <a:ext cx="2762915" cy="945567"/>
          </a:xfrm>
          <a:prstGeom prst="rect">
            <a:avLst/>
          </a:prstGeom>
          <a:noFill/>
          <a:ln>
            <a:noFill/>
          </a:ln>
        </p:spPr>
      </p:pic>
      <p:pic>
        <p:nvPicPr>
          <p:cNvPr id="163" name="Google Shape;163;p18"/>
          <p:cNvPicPr preferRelativeResize="0"/>
          <p:nvPr/>
        </p:nvPicPr>
        <p:blipFill rotWithShape="1">
          <a:blip r:embed="rId4">
            <a:alphaModFix/>
          </a:blip>
          <a:srcRect/>
          <a:stretch/>
        </p:blipFill>
        <p:spPr>
          <a:xfrm>
            <a:off x="6490912" y="2235099"/>
            <a:ext cx="3328243" cy="752099"/>
          </a:xfrm>
          <a:prstGeom prst="rect">
            <a:avLst/>
          </a:prstGeom>
          <a:noFill/>
          <a:ln>
            <a:noFill/>
          </a:ln>
        </p:spPr>
      </p:pic>
      <p:sp>
        <p:nvSpPr>
          <p:cNvPr id="164" name="Google Shape;164;p18"/>
          <p:cNvSpPr txBox="1">
            <a:spLocks noGrp="1"/>
          </p:cNvSpPr>
          <p:nvPr>
            <p:ph type="body" idx="1"/>
          </p:nvPr>
        </p:nvSpPr>
        <p:spPr>
          <a:xfrm>
            <a:off x="10094184" y="2303785"/>
            <a:ext cx="2050800" cy="524800"/>
          </a:xfrm>
          <a:prstGeom prst="rect">
            <a:avLst/>
          </a:prstGeom>
          <a:noFill/>
          <a:ln>
            <a:noFill/>
          </a:ln>
        </p:spPr>
        <p:txBody>
          <a:bodyPr spcFirstLastPara="1" vert="horz" wrap="square" lIns="121900" tIns="121900" rIns="121900" bIns="121900" rtlCol="0" anchor="t" anchorCtr="0">
            <a:noAutofit/>
          </a:bodyPr>
          <a:lstStyle/>
          <a:p>
            <a:pPr marL="0" indent="0">
              <a:buNone/>
            </a:pPr>
            <a:r>
              <a:rPr lang="en" b="1" dirty="0"/>
              <a:t>Very noisy!</a:t>
            </a:r>
            <a:endParaRPr dirty="0"/>
          </a:p>
        </p:txBody>
      </p:sp>
      <p:sp>
        <p:nvSpPr>
          <p:cNvPr id="165" name="Google Shape;165;p18"/>
          <p:cNvSpPr txBox="1">
            <a:spLocks noGrp="1"/>
          </p:cNvSpPr>
          <p:nvPr>
            <p:ph type="body" idx="1"/>
          </p:nvPr>
        </p:nvSpPr>
        <p:spPr>
          <a:xfrm>
            <a:off x="273364" y="3505600"/>
            <a:ext cx="6350800" cy="524800"/>
          </a:xfrm>
          <a:prstGeom prst="rect">
            <a:avLst/>
          </a:prstGeom>
          <a:noFill/>
          <a:ln>
            <a:noFill/>
          </a:ln>
        </p:spPr>
        <p:txBody>
          <a:bodyPr spcFirstLastPara="1" vert="horz" wrap="square" lIns="121900" tIns="121900" rIns="121900" bIns="121900" rtlCol="0" anchor="t" anchorCtr="0">
            <a:noAutofit/>
          </a:bodyPr>
          <a:lstStyle/>
          <a:p>
            <a:pPr marL="0" indent="0">
              <a:buNone/>
            </a:pPr>
            <a:r>
              <a:rPr lang="en"/>
              <a:t>Solution: restrict  0 &lt; </a:t>
            </a:r>
            <a:r>
              <a:rPr lang="en" sz="3200"/>
              <a:t>𝛼</a:t>
            </a:r>
            <a:r>
              <a:rPr lang="en"/>
              <a:t> &lt; 1 (Kingma, et. al.)</a:t>
            </a:r>
            <a:endParaRPr/>
          </a:p>
        </p:txBody>
      </p:sp>
      <p:sp>
        <p:nvSpPr>
          <p:cNvPr id="166" name="Google Shape;166;p18"/>
          <p:cNvSpPr txBox="1"/>
          <p:nvPr/>
        </p:nvSpPr>
        <p:spPr>
          <a:xfrm>
            <a:off x="7049822" y="3605570"/>
            <a:ext cx="4720400" cy="661600"/>
          </a:xfrm>
          <a:prstGeom prst="rect">
            <a:avLst/>
          </a:prstGeom>
          <a:noFill/>
          <a:ln>
            <a:noFill/>
          </a:ln>
        </p:spPr>
        <p:txBody>
          <a:bodyPr spcFirstLastPara="1" wrap="square" lIns="121900" tIns="121900" rIns="121900" bIns="121900" anchor="ctr" anchorCtr="0">
            <a:noAutofit/>
          </a:bodyPr>
          <a:lstStyle/>
          <a:p>
            <a:pPr>
              <a:lnSpc>
                <a:spcPct val="115000"/>
              </a:lnSpc>
              <a:buClr>
                <a:schemeClr val="dk2"/>
              </a:buClr>
            </a:pPr>
            <a:r>
              <a:rPr lang="en" sz="2400" dirty="0">
                <a:solidFill>
                  <a:schemeClr val="dk2"/>
                </a:solidFill>
                <a:latin typeface="Arial"/>
                <a:ea typeface="Arial"/>
                <a:cs typeface="Arial"/>
                <a:sym typeface="Arial"/>
              </a:rPr>
              <a:t>It prohibits to use large alphas!   </a:t>
            </a:r>
            <a:endParaRPr sz="2400" dirty="0"/>
          </a:p>
        </p:txBody>
      </p:sp>
      <p:sp>
        <p:nvSpPr>
          <p:cNvPr id="167" name="Google Shape;167;p18"/>
          <p:cNvSpPr/>
          <p:nvPr/>
        </p:nvSpPr>
        <p:spPr>
          <a:xfrm>
            <a:off x="9881167" y="966800"/>
            <a:ext cx="784000" cy="928400"/>
          </a:xfrm>
          <a:prstGeom prst="rect">
            <a:avLst/>
          </a:prstGeom>
          <a:solidFill>
            <a:srgbClr val="FFFFFF">
              <a:alpha val="0"/>
            </a:srgbClr>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pPr>
            <a:endParaRPr sz="1867">
              <a:solidFill>
                <a:srgbClr val="000000"/>
              </a:solidFill>
              <a:latin typeface="Arial"/>
              <a:ea typeface="Arial"/>
              <a:cs typeface="Arial"/>
              <a:sym typeface="Arial"/>
            </a:endParaRPr>
          </a:p>
        </p:txBody>
      </p:sp>
      <p:pic>
        <p:nvPicPr>
          <p:cNvPr id="168" name="Google Shape;168;p18"/>
          <p:cNvPicPr preferRelativeResize="0"/>
          <p:nvPr/>
        </p:nvPicPr>
        <p:blipFill rotWithShape="1">
          <a:blip r:embed="rId5">
            <a:alphaModFix/>
          </a:blip>
          <a:srcRect/>
          <a:stretch/>
        </p:blipFill>
        <p:spPr>
          <a:xfrm>
            <a:off x="1336245" y="2341689"/>
            <a:ext cx="3855444" cy="539433"/>
          </a:xfrm>
          <a:prstGeom prst="rect">
            <a:avLst/>
          </a:prstGeom>
          <a:noFill/>
          <a:ln>
            <a:noFill/>
          </a:ln>
        </p:spPr>
      </p:pic>
      <p:pic>
        <p:nvPicPr>
          <p:cNvPr id="169" name="Google Shape;169;p18"/>
          <p:cNvPicPr preferRelativeResize="0"/>
          <p:nvPr/>
        </p:nvPicPr>
        <p:blipFill rotWithShape="1">
          <a:blip r:embed="rId6">
            <a:alphaModFix/>
          </a:blip>
          <a:srcRect l="39881" t="33592" r="55621" b="50880"/>
          <a:stretch/>
        </p:blipFill>
        <p:spPr>
          <a:xfrm>
            <a:off x="1943176" y="2287017"/>
            <a:ext cx="349067" cy="568332"/>
          </a:xfrm>
          <a:prstGeom prst="rect">
            <a:avLst/>
          </a:prstGeom>
          <a:noFill/>
          <a:ln>
            <a:noFill/>
          </a:ln>
        </p:spPr>
      </p:pic>
      <p:pic>
        <p:nvPicPr>
          <p:cNvPr id="170" name="Google Shape;170;p18"/>
          <p:cNvPicPr preferRelativeResize="0"/>
          <p:nvPr/>
        </p:nvPicPr>
        <p:blipFill rotWithShape="1">
          <a:blip r:embed="rId5">
            <a:alphaModFix/>
          </a:blip>
          <a:srcRect l="24694" t="17514" r="61527" b="15483"/>
          <a:stretch/>
        </p:blipFill>
        <p:spPr>
          <a:xfrm>
            <a:off x="6737301" y="2641602"/>
            <a:ext cx="516767" cy="351633"/>
          </a:xfrm>
          <a:prstGeom prst="rect">
            <a:avLst/>
          </a:prstGeom>
          <a:noFill/>
          <a:ln>
            <a:noFill/>
          </a:ln>
        </p:spPr>
      </p:pic>
      <p:pic>
        <p:nvPicPr>
          <p:cNvPr id="171" name="Google Shape;171;p18"/>
          <p:cNvPicPr preferRelativeResize="0"/>
          <p:nvPr/>
        </p:nvPicPr>
        <p:blipFill rotWithShape="1">
          <a:blip r:embed="rId5">
            <a:alphaModFix/>
          </a:blip>
          <a:srcRect l="24694" t="17514" r="62765" b="15483"/>
          <a:stretch/>
        </p:blipFill>
        <p:spPr>
          <a:xfrm>
            <a:off x="10147033" y="1514534"/>
            <a:ext cx="470367" cy="351633"/>
          </a:xfrm>
          <a:prstGeom prst="rect">
            <a:avLst/>
          </a:prstGeom>
          <a:noFill/>
          <a:ln>
            <a:noFill/>
          </a:ln>
        </p:spPr>
      </p:pic>
      <p:pic>
        <p:nvPicPr>
          <p:cNvPr id="172" name="Google Shape;172;p18"/>
          <p:cNvPicPr preferRelativeResize="0"/>
          <p:nvPr/>
        </p:nvPicPr>
        <p:blipFill rotWithShape="1">
          <a:blip r:embed="rId5">
            <a:alphaModFix/>
          </a:blip>
          <a:srcRect l="24695" t="82681" r="62764" b="10864"/>
          <a:stretch/>
        </p:blipFill>
        <p:spPr>
          <a:xfrm>
            <a:off x="10156524" y="1018414"/>
            <a:ext cx="247465" cy="76565"/>
          </a:xfrm>
          <a:prstGeom prst="rect">
            <a:avLst/>
          </a:prstGeom>
          <a:noFill/>
          <a:ln>
            <a:noFill/>
          </a:ln>
        </p:spPr>
      </p:pic>
      <p:pic>
        <p:nvPicPr>
          <p:cNvPr id="173" name="Google Shape;173;p18"/>
          <p:cNvPicPr preferRelativeResize="0"/>
          <p:nvPr/>
        </p:nvPicPr>
        <p:blipFill rotWithShape="1">
          <a:blip r:embed="rId5">
            <a:alphaModFix/>
          </a:blip>
          <a:srcRect l="24695" t="82681" r="62764" b="10864"/>
          <a:stretch/>
        </p:blipFill>
        <p:spPr>
          <a:xfrm>
            <a:off x="9286290" y="1499847"/>
            <a:ext cx="247465" cy="76565"/>
          </a:xfrm>
          <a:prstGeom prst="rect">
            <a:avLst/>
          </a:prstGeom>
          <a:noFill/>
          <a:ln>
            <a:noFill/>
          </a:ln>
        </p:spPr>
      </p:pic>
      <p:pic>
        <p:nvPicPr>
          <p:cNvPr id="174" name="Google Shape;174;p18"/>
          <p:cNvPicPr preferRelativeResize="0"/>
          <p:nvPr/>
        </p:nvPicPr>
        <p:blipFill rotWithShape="1">
          <a:blip r:embed="rId5">
            <a:alphaModFix/>
          </a:blip>
          <a:srcRect l="24694" t="17511" r="62765" b="1862"/>
          <a:stretch/>
        </p:blipFill>
        <p:spPr>
          <a:xfrm>
            <a:off x="8140734" y="1489232"/>
            <a:ext cx="470367" cy="423133"/>
          </a:xfrm>
          <a:prstGeom prst="rect">
            <a:avLst/>
          </a:prstGeom>
          <a:noFill/>
          <a:ln>
            <a:noFill/>
          </a:ln>
        </p:spPr>
      </p:pic>
      <p:pic>
        <p:nvPicPr>
          <p:cNvPr id="175" name="Google Shape;175;p18"/>
          <p:cNvPicPr preferRelativeResize="0"/>
          <p:nvPr/>
        </p:nvPicPr>
        <p:blipFill rotWithShape="1">
          <a:blip r:embed="rId5">
            <a:alphaModFix/>
          </a:blip>
          <a:srcRect l="24695" t="82681" r="62764" b="10864"/>
          <a:stretch/>
        </p:blipFill>
        <p:spPr>
          <a:xfrm>
            <a:off x="6747872" y="2284191"/>
            <a:ext cx="247465" cy="76565"/>
          </a:xfrm>
          <a:prstGeom prst="rect">
            <a:avLst/>
          </a:prstGeom>
          <a:noFill/>
          <a:ln>
            <a:noFill/>
          </a:ln>
        </p:spPr>
      </p:pic>
    </p:spTree>
    <p:extLst>
      <p:ext uri="{BB962C8B-B14F-4D97-AF65-F5344CB8AC3E}">
        <p14:creationId xmlns:p14="http://schemas.microsoft.com/office/powerpoint/2010/main" val="2261891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sldNum" idx="12"/>
          </p:nvPr>
        </p:nvSpPr>
        <p:spPr>
          <a:xfrm>
            <a:off x="11760895" y="6349789"/>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9</a:t>
            </a:fld>
            <a:endParaRPr dirty="0"/>
          </a:p>
        </p:txBody>
      </p:sp>
      <p:sp>
        <p:nvSpPr>
          <p:cNvPr id="181" name="Google Shape;181;p19"/>
          <p:cNvSpPr txBox="1">
            <a:spLocks noGrp="1"/>
          </p:cNvSpPr>
          <p:nvPr>
            <p:ph type="title"/>
          </p:nvPr>
        </p:nvSpPr>
        <p:spPr>
          <a:xfrm>
            <a:off x="508000" y="101600"/>
            <a:ext cx="11360800" cy="763600"/>
          </a:xfrm>
          <a:prstGeom prst="rect">
            <a:avLst/>
          </a:prstGeom>
          <a:noFill/>
          <a:ln>
            <a:noFill/>
          </a:ln>
        </p:spPr>
        <p:txBody>
          <a:bodyPr spcFirstLastPara="1" vert="horz" wrap="square" lIns="121900" tIns="121900" rIns="121900" bIns="121900" rtlCol="0" anchor="t" anchorCtr="0">
            <a:noAutofit/>
          </a:bodyPr>
          <a:lstStyle/>
          <a:p>
            <a:r>
              <a:rPr lang="en" dirty="0">
                <a:solidFill>
                  <a:srgbClr val="33B067"/>
                </a:solidFill>
              </a:rPr>
              <a:t>Why do we need large alphas?</a:t>
            </a:r>
            <a:endParaRPr dirty="0">
              <a:solidFill>
                <a:srgbClr val="33B067"/>
              </a:solidFill>
            </a:endParaRPr>
          </a:p>
        </p:txBody>
      </p:sp>
      <p:pic>
        <p:nvPicPr>
          <p:cNvPr id="182" name="Google Shape;182;p19"/>
          <p:cNvPicPr preferRelativeResize="0"/>
          <p:nvPr/>
        </p:nvPicPr>
        <p:blipFill rotWithShape="1">
          <a:blip r:embed="rId3">
            <a:alphaModFix/>
          </a:blip>
          <a:srcRect/>
          <a:stretch/>
        </p:blipFill>
        <p:spPr>
          <a:xfrm>
            <a:off x="289138" y="2588124"/>
            <a:ext cx="5257231" cy="3662696"/>
          </a:xfrm>
          <a:prstGeom prst="rect">
            <a:avLst/>
          </a:prstGeom>
          <a:noFill/>
          <a:ln>
            <a:noFill/>
          </a:ln>
        </p:spPr>
      </p:pic>
      <p:pic>
        <p:nvPicPr>
          <p:cNvPr id="183" name="Google Shape;183;p19"/>
          <p:cNvPicPr preferRelativeResize="0"/>
          <p:nvPr/>
        </p:nvPicPr>
        <p:blipFill rotWithShape="1">
          <a:blip r:embed="rId4">
            <a:alphaModFix/>
          </a:blip>
          <a:srcRect/>
          <a:stretch/>
        </p:blipFill>
        <p:spPr>
          <a:xfrm>
            <a:off x="6656538" y="2707668"/>
            <a:ext cx="2033667" cy="436883"/>
          </a:xfrm>
          <a:prstGeom prst="rect">
            <a:avLst/>
          </a:prstGeom>
          <a:noFill/>
          <a:ln>
            <a:noFill/>
          </a:ln>
        </p:spPr>
      </p:pic>
      <p:grpSp>
        <p:nvGrpSpPr>
          <p:cNvPr id="184" name="Google Shape;184;p19"/>
          <p:cNvGrpSpPr/>
          <p:nvPr/>
        </p:nvGrpSpPr>
        <p:grpSpPr>
          <a:xfrm>
            <a:off x="5487495" y="3021741"/>
            <a:ext cx="6639200" cy="3156191"/>
            <a:chOff x="4105846" y="2706430"/>
            <a:chExt cx="4979400" cy="2367143"/>
          </a:xfrm>
        </p:grpSpPr>
        <p:sp>
          <p:nvSpPr>
            <p:cNvPr id="185" name="Google Shape;185;p19"/>
            <p:cNvSpPr txBox="1"/>
            <p:nvPr/>
          </p:nvSpPr>
          <p:spPr>
            <a:xfrm>
              <a:off x="4105846" y="2706430"/>
              <a:ext cx="4979400" cy="580800"/>
            </a:xfrm>
            <a:prstGeom prst="rect">
              <a:avLst/>
            </a:prstGeom>
            <a:noFill/>
            <a:ln>
              <a:noFill/>
            </a:ln>
          </p:spPr>
          <p:txBody>
            <a:bodyPr spcFirstLastPara="1" wrap="square" lIns="121900" tIns="121900" rIns="121900" bIns="121900" anchor="t" anchorCtr="0">
              <a:noAutofit/>
            </a:bodyPr>
            <a:lstStyle/>
            <a:p>
              <a:pPr marL="609585" indent="-440256">
                <a:lnSpc>
                  <a:spcPct val="115000"/>
                </a:lnSpc>
                <a:buClr>
                  <a:schemeClr val="dk2"/>
                </a:buClr>
                <a:buSzPts val="1600"/>
                <a:buFont typeface="Arial"/>
                <a:buChar char="●"/>
              </a:pPr>
              <a:r>
                <a:rPr lang="en" sz="2133">
                  <a:solidFill>
                    <a:schemeClr val="dk2"/>
                  </a:solidFill>
                  <a:latin typeface="Arial"/>
                  <a:ea typeface="Arial"/>
                  <a:cs typeface="Arial"/>
                  <a:sym typeface="Arial"/>
                </a:rPr>
                <a:t>Infinitely large noise that corrupts the data term</a:t>
              </a:r>
              <a:endParaRPr sz="2400"/>
            </a:p>
          </p:txBody>
        </p:sp>
        <p:grpSp>
          <p:nvGrpSpPr>
            <p:cNvPr id="186" name="Google Shape;186;p19"/>
            <p:cNvGrpSpPr/>
            <p:nvPr/>
          </p:nvGrpSpPr>
          <p:grpSpPr>
            <a:xfrm>
              <a:off x="4105846" y="3959568"/>
              <a:ext cx="4979400" cy="1114005"/>
              <a:chOff x="4105846" y="3959568"/>
              <a:chExt cx="4979400" cy="1114005"/>
            </a:xfrm>
          </p:grpSpPr>
          <p:sp>
            <p:nvSpPr>
              <p:cNvPr id="187" name="Google Shape;187;p19"/>
              <p:cNvSpPr txBox="1"/>
              <p:nvPr/>
            </p:nvSpPr>
            <p:spPr>
              <a:xfrm>
                <a:off x="4105846" y="3959568"/>
                <a:ext cx="4979400" cy="580800"/>
              </a:xfrm>
              <a:prstGeom prst="rect">
                <a:avLst/>
              </a:prstGeom>
              <a:noFill/>
              <a:ln>
                <a:noFill/>
              </a:ln>
            </p:spPr>
            <p:txBody>
              <a:bodyPr spcFirstLastPara="1" wrap="square" lIns="121900" tIns="121900" rIns="121900" bIns="121900" anchor="t" anchorCtr="0">
                <a:noAutofit/>
              </a:bodyPr>
              <a:lstStyle/>
              <a:p>
                <a:pPr marL="609585" indent="-440256">
                  <a:lnSpc>
                    <a:spcPct val="115000"/>
                  </a:lnSpc>
                  <a:buClr>
                    <a:schemeClr val="dk2"/>
                  </a:buClr>
                  <a:buSzPts val="1600"/>
                  <a:buFont typeface="Arial"/>
                  <a:buChar char="●"/>
                </a:pPr>
                <a:r>
                  <a:rPr lang="en" sz="2133">
                    <a:solidFill>
                      <a:schemeClr val="dk2"/>
                    </a:solidFill>
                    <a:latin typeface="Arial"/>
                    <a:ea typeface="Arial"/>
                    <a:cs typeface="Arial"/>
                    <a:sym typeface="Arial"/>
                  </a:rPr>
                  <a:t>Equivalent binary dropout rate goes to 1</a:t>
                </a:r>
                <a:endParaRPr sz="2400"/>
              </a:p>
            </p:txBody>
          </p:sp>
          <p:pic>
            <p:nvPicPr>
              <p:cNvPr id="188" name="Google Shape;188;p19"/>
              <p:cNvPicPr preferRelativeResize="0"/>
              <p:nvPr/>
            </p:nvPicPr>
            <p:blipFill rotWithShape="1">
              <a:blip r:embed="rId5">
                <a:alphaModFix/>
              </a:blip>
              <a:srcRect/>
              <a:stretch/>
            </p:blipFill>
            <p:spPr>
              <a:xfrm>
                <a:off x="6972289" y="4492774"/>
                <a:ext cx="1928926" cy="580799"/>
              </a:xfrm>
              <a:prstGeom prst="rect">
                <a:avLst/>
              </a:prstGeom>
              <a:noFill/>
              <a:ln>
                <a:noFill/>
              </a:ln>
            </p:spPr>
          </p:pic>
        </p:grpSp>
      </p:grpSp>
      <p:sp>
        <p:nvSpPr>
          <p:cNvPr id="189" name="Google Shape;189;p19"/>
          <p:cNvSpPr txBox="1"/>
          <p:nvPr/>
        </p:nvSpPr>
        <p:spPr>
          <a:xfrm>
            <a:off x="669233" y="1838533"/>
            <a:ext cx="7252800" cy="524800"/>
          </a:xfrm>
          <a:prstGeom prst="rect">
            <a:avLst/>
          </a:prstGeom>
          <a:noFill/>
          <a:ln>
            <a:noFill/>
          </a:ln>
        </p:spPr>
        <p:txBody>
          <a:bodyPr spcFirstLastPara="1" wrap="square" lIns="121900" tIns="121900" rIns="121900" bIns="121900" anchor="ctr" anchorCtr="0">
            <a:noAutofit/>
          </a:bodyPr>
          <a:lstStyle/>
          <a:p>
            <a:pPr>
              <a:lnSpc>
                <a:spcPct val="115000"/>
              </a:lnSpc>
              <a:buClr>
                <a:schemeClr val="dk2"/>
              </a:buClr>
            </a:pPr>
            <a:r>
              <a:rPr lang="en" sz="2400">
                <a:solidFill>
                  <a:schemeClr val="dk2"/>
                </a:solidFill>
                <a:latin typeface="Arial"/>
                <a:ea typeface="Arial"/>
                <a:cs typeface="Arial"/>
                <a:sym typeface="Arial"/>
              </a:rPr>
              <a:t>The KL term favors large dropout rates α</a:t>
            </a:r>
            <a:endParaRPr sz="2400"/>
          </a:p>
        </p:txBody>
      </p:sp>
      <p:sp>
        <p:nvSpPr>
          <p:cNvPr id="190" name="Google Shape;190;p19"/>
          <p:cNvSpPr txBox="1"/>
          <p:nvPr/>
        </p:nvSpPr>
        <p:spPr>
          <a:xfrm>
            <a:off x="5684069" y="2523133"/>
            <a:ext cx="5901599" cy="763600"/>
          </a:xfrm>
          <a:prstGeom prst="rect">
            <a:avLst/>
          </a:prstGeom>
          <a:noFill/>
          <a:ln>
            <a:noFill/>
          </a:ln>
        </p:spPr>
        <p:txBody>
          <a:bodyPr spcFirstLastPara="1" wrap="square" lIns="121900" tIns="121900" rIns="121900" bIns="121900" anchor="ctr" anchorCtr="0">
            <a:noAutofit/>
          </a:bodyPr>
          <a:lstStyle/>
          <a:p>
            <a:pPr>
              <a:lnSpc>
                <a:spcPct val="115000"/>
              </a:lnSpc>
              <a:buClr>
                <a:schemeClr val="dk2"/>
              </a:buClr>
            </a:pPr>
            <a:r>
              <a:rPr lang="en" sz="2400" dirty="0">
                <a:solidFill>
                  <a:schemeClr val="dk2"/>
                </a:solidFill>
                <a:latin typeface="Arial"/>
                <a:ea typeface="Arial"/>
                <a:cs typeface="Arial"/>
                <a:sym typeface="Arial"/>
              </a:rPr>
              <a:t>Large                          means:</a:t>
            </a:r>
            <a:endParaRPr sz="2400" dirty="0"/>
          </a:p>
        </p:txBody>
      </p:sp>
      <p:pic>
        <p:nvPicPr>
          <p:cNvPr id="191" name="Google Shape;191;p19"/>
          <p:cNvPicPr preferRelativeResize="0"/>
          <p:nvPr/>
        </p:nvPicPr>
        <p:blipFill rotWithShape="1">
          <a:blip r:embed="rId6">
            <a:alphaModFix/>
          </a:blip>
          <a:srcRect r="77187"/>
          <a:stretch/>
        </p:blipFill>
        <p:spPr>
          <a:xfrm>
            <a:off x="7997989" y="4131299"/>
            <a:ext cx="369167" cy="367932"/>
          </a:xfrm>
          <a:prstGeom prst="rect">
            <a:avLst/>
          </a:prstGeom>
          <a:noFill/>
          <a:ln>
            <a:noFill/>
          </a:ln>
        </p:spPr>
      </p:pic>
      <p:pic>
        <p:nvPicPr>
          <p:cNvPr id="192" name="Google Shape;192;p19"/>
          <p:cNvPicPr preferRelativeResize="0"/>
          <p:nvPr/>
        </p:nvPicPr>
        <p:blipFill rotWithShape="1">
          <a:blip r:embed="rId7">
            <a:alphaModFix/>
          </a:blip>
          <a:srcRect t="48338"/>
          <a:stretch/>
        </p:blipFill>
        <p:spPr>
          <a:xfrm>
            <a:off x="6196434" y="6016834"/>
            <a:ext cx="2978564" cy="367933"/>
          </a:xfrm>
          <a:prstGeom prst="rect">
            <a:avLst/>
          </a:prstGeom>
          <a:noFill/>
          <a:ln>
            <a:noFill/>
          </a:ln>
        </p:spPr>
      </p:pic>
      <p:pic>
        <p:nvPicPr>
          <p:cNvPr id="193" name="Google Shape;193;p19"/>
          <p:cNvPicPr preferRelativeResize="0"/>
          <p:nvPr/>
        </p:nvPicPr>
        <p:blipFill rotWithShape="1">
          <a:blip r:embed="rId8">
            <a:alphaModFix/>
          </a:blip>
          <a:srcRect/>
          <a:stretch/>
        </p:blipFill>
        <p:spPr>
          <a:xfrm>
            <a:off x="6661793" y="5470532"/>
            <a:ext cx="2047839" cy="436867"/>
          </a:xfrm>
          <a:prstGeom prst="rect">
            <a:avLst/>
          </a:prstGeom>
          <a:noFill/>
          <a:ln>
            <a:noFill/>
          </a:ln>
        </p:spPr>
      </p:pic>
      <p:pic>
        <p:nvPicPr>
          <p:cNvPr id="194" name="Google Shape;194;p19"/>
          <p:cNvPicPr preferRelativeResize="0"/>
          <p:nvPr/>
        </p:nvPicPr>
        <p:blipFill rotWithShape="1">
          <a:blip r:embed="rId9">
            <a:alphaModFix/>
          </a:blip>
          <a:srcRect/>
          <a:stretch/>
        </p:blipFill>
        <p:spPr>
          <a:xfrm>
            <a:off x="8472165" y="4131299"/>
            <a:ext cx="1136665" cy="367933"/>
          </a:xfrm>
          <a:prstGeom prst="rect">
            <a:avLst/>
          </a:prstGeom>
          <a:noFill/>
          <a:ln>
            <a:noFill/>
          </a:ln>
        </p:spPr>
      </p:pic>
      <p:pic>
        <p:nvPicPr>
          <p:cNvPr id="195" name="Google Shape;195;p19"/>
          <p:cNvPicPr preferRelativeResize="0"/>
          <p:nvPr/>
        </p:nvPicPr>
        <p:blipFill rotWithShape="1">
          <a:blip r:embed="rId10">
            <a:alphaModFix/>
          </a:blip>
          <a:srcRect/>
          <a:stretch/>
        </p:blipFill>
        <p:spPr>
          <a:xfrm>
            <a:off x="7063286" y="3560000"/>
            <a:ext cx="3954415" cy="436867"/>
          </a:xfrm>
          <a:prstGeom prst="rect">
            <a:avLst/>
          </a:prstGeom>
          <a:noFill/>
          <a:ln>
            <a:noFill/>
          </a:ln>
        </p:spPr>
      </p:pic>
      <p:pic>
        <p:nvPicPr>
          <p:cNvPr id="196" name="Google Shape;196;p19"/>
          <p:cNvPicPr preferRelativeResize="0"/>
          <p:nvPr/>
        </p:nvPicPr>
        <p:blipFill rotWithShape="1">
          <a:blip r:embed="rId11">
            <a:alphaModFix/>
          </a:blip>
          <a:srcRect/>
          <a:stretch/>
        </p:blipFill>
        <p:spPr>
          <a:xfrm>
            <a:off x="2326994" y="879757"/>
            <a:ext cx="7423833" cy="891851"/>
          </a:xfrm>
          <a:prstGeom prst="rect">
            <a:avLst/>
          </a:prstGeom>
          <a:noFill/>
          <a:ln>
            <a:noFill/>
          </a:ln>
        </p:spPr>
      </p:pic>
    </p:spTree>
    <p:extLst>
      <p:ext uri="{BB962C8B-B14F-4D97-AF65-F5344CB8AC3E}">
        <p14:creationId xmlns:p14="http://schemas.microsoft.com/office/powerpoint/2010/main" val="1398986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2791</TotalTime>
  <Words>2626</Words>
  <Application>Microsoft Macintosh PowerPoint</Application>
  <PresentationFormat>Widescreen</PresentationFormat>
  <Paragraphs>326</Paragraphs>
  <Slides>37</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Calibri Light</vt:lpstr>
      <vt:lpstr>Cambria Math</vt:lpstr>
      <vt:lpstr>Mangal</vt:lpstr>
      <vt:lpstr>Myriad Pro</vt:lpstr>
      <vt:lpstr>Wingdings</vt:lpstr>
      <vt:lpstr>Arial</vt:lpstr>
      <vt:lpstr>Office Theme</vt:lpstr>
      <vt:lpstr>PowerPoint Presentation</vt:lpstr>
      <vt:lpstr>Agenda</vt:lpstr>
      <vt:lpstr>Agenda</vt:lpstr>
      <vt:lpstr>Gaussian Dropout</vt:lpstr>
      <vt:lpstr>Variational Dropout </vt:lpstr>
      <vt:lpstr>Variational Dropout with the LRT</vt:lpstr>
      <vt:lpstr>Agenda</vt:lpstr>
      <vt:lpstr>Variance Reduction</vt:lpstr>
      <vt:lpstr>Why do we need large alphas?</vt:lpstr>
      <vt:lpstr>Variance Reduction</vt:lpstr>
      <vt:lpstr>Visualization</vt:lpstr>
      <vt:lpstr>Lenet-5-Caffe and Lenet-300-100 on MNIST</vt:lpstr>
      <vt:lpstr>VGG-like on CIFAR-10 </vt:lpstr>
      <vt:lpstr>VGG-like on CIFAR-10</vt:lpstr>
      <vt:lpstr>Random Labeling</vt:lpstr>
      <vt:lpstr>Agenda</vt:lpstr>
      <vt:lpstr>Bayesian Sparsification of Recurrent Neural Networks</vt:lpstr>
      <vt:lpstr>Bayesian Sparsification of RNNs: Sentiment Analysis</vt:lpstr>
      <vt:lpstr>Bayesian Sparsification of RNNs: Language Modeling</vt:lpstr>
      <vt:lpstr>Group sparsity</vt:lpstr>
      <vt:lpstr>Activations sparsity </vt:lpstr>
      <vt:lpstr>Distributions</vt:lpstr>
      <vt:lpstr>Results on MNIST</vt:lpstr>
      <vt:lpstr>Agenda</vt:lpstr>
      <vt:lpstr>Gaussian Dropout</vt:lpstr>
      <vt:lpstr>Variational Dropout </vt:lpstr>
      <vt:lpstr>What will happen?</vt:lpstr>
      <vt:lpstr>Something weird is happening</vt:lpstr>
      <vt:lpstr>Variational dropout converges to a variance network</vt:lpstr>
      <vt:lpstr>Variance Netrworks</vt:lpstr>
      <vt:lpstr>Different parameterizations</vt:lpstr>
      <vt:lpstr>Experiments: classification</vt:lpstr>
      <vt:lpstr>Intuition of Variance networks on toy problem</vt:lpstr>
      <vt:lpstr>Intuition of Variance networks on toy problem</vt:lpstr>
      <vt:lpstr>Information flow from means to variances</vt:lpstr>
      <vt:lpstr>Information flow from means to variances</vt:lpstr>
      <vt:lpstr>Conclusions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74</cp:revision>
  <cp:lastPrinted>2018-08-31T22:53:20Z</cp:lastPrinted>
  <dcterms:created xsi:type="dcterms:W3CDTF">2018-08-19T13:17:26Z</dcterms:created>
  <dcterms:modified xsi:type="dcterms:W3CDTF">2018-09-01T08:14:58Z</dcterms:modified>
</cp:coreProperties>
</file>